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12192000" cy="6858000"/>
  <p:notesSz cx="6858000" cy="9144000"/>
  <p:embeddedFontLst>
    <p:embeddedFont>
      <p:font typeface="Consolas" panose="020B0609020204030204" pitchFamily="49" charset="0"/>
      <p:regular r:id="rId58"/>
      <p:bold r:id="rId59"/>
      <p:italic r:id="rId60"/>
      <p:boldItalic r:id="rId61"/>
    </p:embeddedFont>
    <p:embeddedFont>
      <p:font typeface="Open Sans" panose="020B0606030504020204" pitchFamily="34" charset="0"/>
      <p:regular r:id="rId62"/>
      <p:bold r:id="rId63"/>
      <p:italic r:id="rId64"/>
      <p:boldItalic r:id="rId65"/>
    </p:embeddedFont>
    <p:embeddedFont>
      <p:font typeface="Open Sans Medium" panose="020B0604020202020204" charset="0"/>
      <p:regular r:id="rId66"/>
      <p:bold r:id="rId67"/>
      <p:italic r:id="rId68"/>
      <p:boldItalic r:id="rId69"/>
    </p:embeddedFont>
    <p:embeddedFont>
      <p:font typeface="Trebuchet MS" panose="020B0603020202020204" pitchFamily="34" charset="0"/>
      <p:regular r:id="rId70"/>
      <p:bold r:id="rId71"/>
      <p:italic r:id="rId72"/>
      <p:bold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4" roundtripDataSignature="AMtx7mhu+GJV6e5QOep7fEQAXSkXw3dw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84" y="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font" Target="fonts/font16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1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hu-H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u-HU"/>
              <a:t>Sziasztok!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u-HU"/>
              <a:t>Máté vagyok xd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u-HU"/>
              <a:t>en is bekoszonok valahogy nem cringen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u-HU"/>
              <a:t>Weboldalak működése, teljesség igénye nélkül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u-HU"/>
              <a:t>Koncepciók megértése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u-HU"/>
              <a:t>Kérdezzetek alatta, utána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" name="Google Shape;9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ba3279e86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ba3279e860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Nem csak a két tag közé rakhatunk információt, hanem a nyitó tag-be is.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Viselkedés &gt;&gt; PL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Kulcs, érték párok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CSS, JAVA &gt;&gt; id, class</a:t>
            </a:r>
            <a:endParaRPr/>
          </a:p>
        </p:txBody>
      </p:sp>
      <p:sp>
        <p:nvSpPr>
          <p:cNvPr id="223" name="Google Shape;223;g2ba3279e860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hu-HU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8" name="Google Shape;23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bb517a84d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bb517a84df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2bb517a84df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hu-HU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ba1e96bceb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ba1e96bceb_0_1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2ba1e96bceb_0_1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hu-HU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ba1e96bceb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ba1e96bceb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2ba1e96bceb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hu-HU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ba1e96bceb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ba1e96bceb_0_1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2ba1e96bceb_0_1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hu-HU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ba450a1145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ba450a1145_0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2ba450a1145_0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hu-HU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ba450a114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ba450a1145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2ba450a1145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hu-HU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bb517a84d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bb517a84df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2bb517a84df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hu-HU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ba450a1145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ba450a1145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2ba450a1145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hu-HU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b5d049612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2b5d049612f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Kicsit a körről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b5d049612f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ba450a114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ba450a1145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Elég csehül néz ki :( where css?</a:t>
            </a:r>
            <a:endParaRPr/>
          </a:p>
        </p:txBody>
      </p:sp>
      <p:sp>
        <p:nvSpPr>
          <p:cNvPr id="294" name="Google Shape;294;g2ba450a1145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hu-HU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bb517a84df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bb517a84df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Na mostmár kicsit a designra is gondolva, majd valami lebegő dobozt szeretnénk középen ehhez DIV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de a szépség terén a HTML véget ér, úgyhogy átadom a szót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KÉRDÉSEK?</a:t>
            </a:r>
            <a:endParaRPr/>
          </a:p>
        </p:txBody>
      </p:sp>
      <p:sp>
        <p:nvSpPr>
          <p:cNvPr id="300" name="Google Shape;300;g2bb517a84df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hu-HU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b762a797c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b762a797c2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styling websites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/>
              <a:t>1996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1999 - CSS3 (azóta evolválódik)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sokfele megvalósítás → ezért megosztó, de szerintem ez a szépsége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2b762a797c2_0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hu-HU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b7e137abb6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g2b7e137abb6_0_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3" name="Google Shape;313;g2b7e137abb6_0_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b7e137abb6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g2b7e137abb6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2" name="Google Shape;322;g2b7e137abb6_0_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bb71ab1e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g2bb71ab1e2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6" name="Google Shape;336;g2bb71ab1e2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b7e137abb6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Google Shape;352;g2b7e137abb6_0_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u-HU"/>
              <a:t>kulon file -&gt; ujra felhasználható, elkülönül a html-től</a:t>
            </a:r>
            <a:endParaRPr/>
          </a:p>
        </p:txBody>
      </p:sp>
      <p:sp>
        <p:nvSpPr>
          <p:cNvPr id="353" name="Google Shape;353;g2b7e137abb6_0_1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b7e137abb6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6" name="Google Shape;366;g2b7e137abb6_0_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u-HU"/>
              <a:t>cascading, öröklődés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7" name="Google Shape;367;g2b7e137abb6_0_1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4" name="Google Shape;37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u-HU"/>
              <a:t>margin collapse on top and bottom</a:t>
            </a:r>
            <a:endParaRPr/>
          </a:p>
        </p:txBody>
      </p:sp>
      <p:sp>
        <p:nvSpPr>
          <p:cNvPr id="375" name="Google Shape;37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u-HU"/>
              <a:t>inline-block: best of both worlds (allithato méret, de egymás mellett)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u-HU"/>
              <a:t>ebbe többféleképpen tudunk belenyúlni: float, positioning, layoutok</a:t>
            </a:r>
            <a:endParaRPr/>
          </a:p>
        </p:txBody>
      </p:sp>
      <p:sp>
        <p:nvSpPr>
          <p:cNvPr id="383" name="Google Shape;383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b5d049612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2b5d049612f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Néhány projektünk</a:t>
            </a:r>
            <a:endParaRPr/>
          </a:p>
        </p:txBody>
      </p:sp>
      <p:sp>
        <p:nvSpPr>
          <p:cNvPr id="114" name="Google Shape;114;g2b5d049612f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u-HU"/>
              <a:t>relative es absolute kiveszi a document flowból az elemet, de relativenál fenntartja a helyét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u-HU"/>
              <a:t>sticky: amig nem éri el a fixed pozícióját, addig relative</a:t>
            </a:r>
            <a:endParaRPr/>
          </a:p>
        </p:txBody>
      </p:sp>
      <p:sp>
        <p:nvSpPr>
          <p:cNvPr id="391" name="Google Shape;391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9" name="Google Shape;39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u-HU"/>
              <a:t>reszponzivitás - különböző készülékeken</a:t>
            </a:r>
            <a:endParaRPr/>
          </a:p>
        </p:txBody>
      </p:sp>
      <p:sp>
        <p:nvSpPr>
          <p:cNvPr id="406" name="Google Shape;406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8" name="Google Shape;41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u-HU"/>
              <a:t>Egyesével elhelyezni az elemeket sokkal nehezebb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u-HU"/>
              <a:t>Egy okos tárolót csinálunk, ami elintézi az elemei elhelyezését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u-HU"/>
              <a:t>demo - kir-dev.hu demo</a:t>
            </a:r>
            <a:endParaRPr/>
          </a:p>
        </p:txBody>
      </p:sp>
      <p:sp>
        <p:nvSpPr>
          <p:cNvPr id="419" name="Google Shape;419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b762a797c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b762a797c2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classes and elements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:visited :any-link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nth child -&gt; crazy dolgok (pl harommal oszthatok)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/>
              <a:t>(demo flex,  :hover)</a:t>
            </a:r>
            <a:endParaRPr/>
          </a:p>
        </p:txBody>
      </p:sp>
      <p:sp>
        <p:nvSpPr>
          <p:cNvPr id="428" name="Google Shape;428;g2b762a797c2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hu-HU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2" name="Google Shape;44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u-HU"/>
              <a:t>Itt is alapvetően egy templatet állítunk be.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u-HU"/>
              <a:t>Fractional unit, a teret arányosan tudjuk szétosztani.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3" name="Google Shape;443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b762a797c2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b762a797c2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g2b762a797c2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hu-HU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u-HU"/>
              <a:t>1995-ben hozták létre a Netscape-nél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u-HU"/>
              <a:t>WANNA könnyen tanulható, böngészőkben futó nyelvet akartak létrehozni.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u-HU"/>
              <a:t>Egyetlen nyelv a webassembly-n kívül, ami natívan fut a legtöbb böngészőben.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High level, Single Threaded, JIT compiled, Garbage Collected</a:t>
            </a:r>
            <a:endParaRPr/>
          </a:p>
        </p:txBody>
      </p:sp>
      <p:sp>
        <p:nvSpPr>
          <p:cNvPr id="459" name="Google Shape;4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68e47c82f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68e47c82f2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hu-HU"/>
              <a:t>Manapság már minden egy böngésző, az okoshűtők, burger-king-es tévék.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Átszivárog szerver oldalra is, így jön létre a node.js, és a többi.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hu-HU"/>
              <a:t>Stackoverflow dev survey- 2021 leghasználtabb nyelve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Ezt valaki szereti, valaki kevésbé.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VS Code, Discord</a:t>
            </a:r>
            <a:endParaRPr/>
          </a:p>
        </p:txBody>
      </p:sp>
      <p:sp>
        <p:nvSpPr>
          <p:cNvPr id="467" name="Google Shape;467;g268e47c82f2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hu-HU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ba450a114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ba450a1145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Egy szó, mint száz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Funkcionális, azaz kb minden függvény</a:t>
            </a:r>
            <a:endParaRPr/>
          </a:p>
        </p:txBody>
      </p:sp>
      <p:sp>
        <p:nvSpPr>
          <p:cNvPr id="477" name="Google Shape;477;g2ba450a1145_0_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hu-HU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b5d049612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g2b5d049612f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scenario: el akarunk érni egy weboldalt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client: browser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egyszerűnek tűnik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//itt még annyit elmondanék a browser-ek evergreen-ek és ezért nem kell amiatt aggódni, hogy vkinek elavult és nem működik rajta vmi feature</a:t>
            </a:r>
            <a:endParaRPr/>
          </a:p>
        </p:txBody>
      </p:sp>
      <p:sp>
        <p:nvSpPr>
          <p:cNvPr id="124" name="Google Shape;124;g2b5d049612f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ba1e96bce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ba1e96bceb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tranzitivitás nem igazán megy</a:t>
            </a:r>
            <a:endParaRPr/>
          </a:p>
        </p:txBody>
      </p:sp>
      <p:sp>
        <p:nvSpPr>
          <p:cNvPr id="484" name="Google Shape;484;g2ba1e96bceb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hu-HU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ba1e96bce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ba1e96bceb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mindig stringként próbálja meg őket összeadni</a:t>
            </a:r>
            <a:endParaRPr/>
          </a:p>
        </p:txBody>
      </p:sp>
      <p:sp>
        <p:nvSpPr>
          <p:cNvPr id="491" name="Google Shape;491;g2ba1e96bceb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ba1e96bceb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ba1e96bceb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g2ba1e96bceb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ba450a114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ba450a1145_0_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tranzitivitás nem igazán megy</a:t>
            </a:r>
            <a:endParaRPr/>
          </a:p>
        </p:txBody>
      </p:sp>
      <p:sp>
        <p:nvSpPr>
          <p:cNvPr id="505" name="Google Shape;505;g2ba450a1145_0_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hu-HU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ba450a1145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ba450a1145_0_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tranzitivitás nem igazán megy</a:t>
            </a:r>
            <a:endParaRPr/>
          </a:p>
        </p:txBody>
      </p:sp>
      <p:sp>
        <p:nvSpPr>
          <p:cNvPr id="512" name="Google Shape;512;g2ba450a1145_0_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hu-HU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ba450a1145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ba450a1145_0_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Okés, mostmár mindent tudunk a JS-ről, gyengén típusos, funkcionális, bla bla.. de mégis hogyan kerül ez majd lefuttatásra a böngészőben?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hu-HU"/>
              <a:t>most csak ez fog kelleni.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g2ba450a1145_0_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hu-HU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7" name="Google Shape;52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/>
              <a:t>Az oldalak interaktivitását az teszi lehetővé, hogy tudjuk manipulálni az oldalon szereplő elemeket.</a:t>
            </a:r>
            <a:endParaRPr/>
          </a:p>
        </p:txBody>
      </p:sp>
      <p:sp>
        <p:nvSpPr>
          <p:cNvPr id="528" name="Google Shape;528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b762a797c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b762a797c2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Na de itt sem maradhat ki egy jó kis demo.</a:t>
            </a:r>
            <a:endParaRPr/>
          </a:p>
        </p:txBody>
      </p:sp>
      <p:sp>
        <p:nvSpPr>
          <p:cNvPr id="538" name="Google Shape;538;g2b762a797c2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hu-HU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b762a797c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b762a797c2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verziókezelő fogalma - változtatások nyomonkövetése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/>
              <a:t>git legelterjedtebb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elosztott: nem egy központi szerveren vannak a fileok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commit → vissza tudunk menni az időben a project egy régebbi pillanatára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csak a változást tárolja a git, nem minden teljes verziót, így helytakarékos</a:t>
            </a:r>
            <a:endParaRPr/>
          </a:p>
        </p:txBody>
      </p:sp>
      <p:sp>
        <p:nvSpPr>
          <p:cNvPr id="545" name="Google Shape;545;g2b762a797c2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hu-HU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b7e137abb6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b7e137abb6_0_1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init - kornyezet kialakítása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add - melyik fileok változásai kerüljenek az új commitba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	. minden filet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commit message - descriptive</a:t>
            </a:r>
            <a:endParaRPr/>
          </a:p>
        </p:txBody>
      </p:sp>
      <p:sp>
        <p:nvSpPr>
          <p:cNvPr id="561" name="Google Shape;561;g2b7e137abb6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hu-HU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b7e137abb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2b7e137abb6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kliens-szerver modell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hu-HU"/>
              <a:t>request - package of data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response - data you get (html, json, …)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kérdés: honnan tudja a szerver, hogy őt keresik?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hu-HU"/>
              <a:t>url [uniform resource locator]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ip [internet protocol] - egyedi azonosító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DNS [domain name system] ~ dictionary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http [hypertext transfer protocol]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(demo kir-dev.hu)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http methods</a:t>
            </a:r>
            <a:endParaRPr/>
          </a:p>
        </p:txBody>
      </p:sp>
      <p:sp>
        <p:nvSpPr>
          <p:cNvPr id="138" name="Google Shape;138;g2b7e137abb6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b7e137abb6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b7e137abb6_0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branch tipikusan egy feature fejlesztésére aztán merge vissza mainbe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merge conflict</a:t>
            </a:r>
            <a:endParaRPr/>
          </a:p>
        </p:txBody>
      </p:sp>
      <p:sp>
        <p:nvSpPr>
          <p:cNvPr id="573" name="Google Shape;573;g2b7e137abb6_0_1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hu-HU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b7e137abb6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2b7e137abb6_0_2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(demo)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continuous integration/ deployment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actions - testek futtatása, deploy</a:t>
            </a:r>
            <a:endParaRPr/>
          </a:p>
        </p:txBody>
      </p:sp>
      <p:sp>
        <p:nvSpPr>
          <p:cNvPr id="583" name="Google Shape;583;g2b7e137abb6_0_2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hu-HU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b762a797c2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2b762a797c2_1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repo lehúzása (clone, pull)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Ha már egy értelmezhető rész megvan, érdemes commtolni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hallgatóknak ingyenes PRO</a:t>
            </a:r>
            <a:endParaRPr/>
          </a:p>
        </p:txBody>
      </p:sp>
      <p:sp>
        <p:nvSpPr>
          <p:cNvPr id="591" name="Google Shape;591;g2b762a797c2_1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hu-HU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8" name="Google Shape;59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8" name="Google Shape;60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4" name="Google Shape;614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5" name="Google Shape;615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55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u-HU"/>
              <a:t>ez a 3 “fut” kliens oldalon, ezt kapja meg a böngésző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u-HU"/>
              <a:t>a dinamikus megjelenítéshez a szerveren is kell valami kódnak futnia, ami generálja ezeket a kódokat (pl webshop)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u-HU"/>
              <a:t>(server side rendering)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u-HU"/>
              <a:t>Ez pl a node.js, ami majd másik előadás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u-HU"/>
              <a:t>nyelvek &lt;-&gt; frameworkok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u-HU"/>
              <a:t>//react is futhat kliens oldalon ffff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u-HU"/>
              <a:t>POLL: ki foglalkozott már webfejlesztéssel?</a:t>
            </a:r>
            <a:endParaRPr/>
          </a:p>
        </p:txBody>
      </p:sp>
      <p:sp>
        <p:nvSpPr>
          <p:cNvPr id="174" name="Google Shape;17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b762a797c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2b762a797c2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hu-HU"/>
              <a:t>CERN, 1989, Tim-Berners Lee (www)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hu-HU"/>
              <a:t>Oldal szerkezet, Elemek leírása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hu-HU"/>
              <a:t>MarkUp Language &gt;&gt; nincs benne semmilyen dinamikus működés, csupán szerkezeti leírás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u-HU"/>
              <a:t>HTML5 - 2008</a:t>
            </a:r>
            <a:endParaRPr/>
          </a:p>
        </p:txBody>
      </p:sp>
      <p:sp>
        <p:nvSpPr>
          <p:cNvPr id="189" name="Google Shape;189;g2b762a797c2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ba450a11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ba450a114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Mint ma a legnépszerűbb ML-ek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Oldal elemekből áll -&gt; HTML elem -&gt; tag-ek között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Tageknek van típusa, ez itt pl egy P - paragraph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Relációs jelek között, nyitóba, záróban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Intuitív: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Bekezdésben a Kanye West idézet.</a:t>
            </a:r>
            <a:endParaRPr/>
          </a:p>
        </p:txBody>
      </p:sp>
      <p:sp>
        <p:nvSpPr>
          <p:cNvPr id="196" name="Google Shape;196;g2ba450a114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hu-HU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ba1e96bceb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ba1e96bceb_0_1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De content nem csak szöveg lehet, hanem beágyazott HTML kód 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FA Struktúra</a:t>
            </a:r>
            <a:endParaRPr/>
          </a:p>
        </p:txBody>
      </p:sp>
      <p:sp>
        <p:nvSpPr>
          <p:cNvPr id="211" name="Google Shape;211;g2ba1e96bceb_0_1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hu-HU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ímdia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9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ím és függőleges szöveg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0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0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0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üggőleges cím és szöveg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1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01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0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0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0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ím és tartalom">
  <p:cSld name="Cím és tartalom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0"/>
            <a:ext cx="6096000" cy="571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92"/>
          <p:cNvPicPr preferRelativeResize="0"/>
          <p:nvPr/>
        </p:nvPicPr>
        <p:blipFill rotWithShape="1">
          <a:blip r:embed="rId5">
            <a:alphaModFix/>
          </a:blip>
          <a:srcRect l="32089" r="54841" b="53568"/>
          <a:stretch/>
        </p:blipFill>
        <p:spPr>
          <a:xfrm>
            <a:off x="6078519" y="38411"/>
            <a:ext cx="1120300" cy="147875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92"/>
          <p:cNvSpPr txBox="1">
            <a:spLocks noGrp="1"/>
          </p:cNvSpPr>
          <p:nvPr>
            <p:ph type="title"/>
          </p:nvPr>
        </p:nvSpPr>
        <p:spPr>
          <a:xfrm>
            <a:off x="838199" y="-1"/>
            <a:ext cx="58869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7455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1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1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zakaszfejléc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9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9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artalomrész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9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9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Összehasonlítás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9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9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9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9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sak cím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Üres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rtalomrész képaláírással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" name="Google Shape;65;p9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9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ép képaláírással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9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9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9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g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cssgrid.com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205250" cy="686545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 txBox="1">
            <a:spLocks noGrp="1"/>
          </p:cNvSpPr>
          <p:nvPr>
            <p:ph type="ctrTitle"/>
          </p:nvPr>
        </p:nvSpPr>
        <p:spPr>
          <a:xfrm>
            <a:off x="483600" y="375150"/>
            <a:ext cx="9144000" cy="23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pen Sans"/>
              <a:buNone/>
            </a:pPr>
            <a:r>
              <a:rPr lang="hu-HU" b="1">
                <a:latin typeface="Open Sans"/>
                <a:ea typeface="Open Sans"/>
                <a:cs typeface="Open Sans"/>
                <a:sym typeface="Open Sans"/>
              </a:rPr>
              <a:t>Webes</a:t>
            </a:r>
            <a:br>
              <a:rPr lang="hu-HU" b="1">
                <a:latin typeface="Open Sans"/>
                <a:ea typeface="Open Sans"/>
                <a:cs typeface="Open Sans"/>
                <a:sym typeface="Open Sans"/>
              </a:rPr>
            </a:br>
            <a:r>
              <a:rPr lang="hu-HU" b="1">
                <a:latin typeface="Open Sans"/>
                <a:ea typeface="Open Sans"/>
                <a:cs typeface="Open Sans"/>
                <a:sym typeface="Open Sans"/>
              </a:rPr>
              <a:t>Szoftverfejlesztés</a:t>
            </a:r>
            <a:br>
              <a:rPr lang="hu-HU" b="1">
                <a:latin typeface="Open Sans"/>
                <a:ea typeface="Open Sans"/>
                <a:cs typeface="Open Sans"/>
                <a:sym typeface="Open Sans"/>
              </a:rPr>
            </a:br>
            <a:r>
              <a:rPr lang="hu-HU" b="1">
                <a:latin typeface="Open Sans"/>
                <a:ea typeface="Open Sans"/>
                <a:cs typeface="Open Sans"/>
                <a:sym typeface="Open Sans"/>
              </a:rPr>
              <a:t>Alapok</a:t>
            </a:r>
            <a:endParaRPr/>
          </a:p>
        </p:txBody>
      </p:sp>
      <p:sp>
        <p:nvSpPr>
          <p:cNvPr id="95" name="Google Shape;95;p1"/>
          <p:cNvSpPr txBox="1"/>
          <p:nvPr/>
        </p:nvSpPr>
        <p:spPr>
          <a:xfrm>
            <a:off x="9402950" y="6320775"/>
            <a:ext cx="1599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hu-HU" sz="1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Made with </a:t>
            </a:r>
            <a:r>
              <a:rPr lang="hu-HU"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❤</a:t>
            </a:r>
            <a:r>
              <a:rPr lang="hu-HU" sz="1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by</a:t>
            </a:r>
            <a:endParaRPr sz="12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02514" y="5979231"/>
            <a:ext cx="914347" cy="64633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"/>
          <p:cNvSpPr txBox="1">
            <a:spLocks noGrp="1"/>
          </p:cNvSpPr>
          <p:nvPr>
            <p:ph type="subTitle" idx="1"/>
          </p:nvPr>
        </p:nvSpPr>
        <p:spPr>
          <a:xfrm>
            <a:off x="3884000" y="5867775"/>
            <a:ext cx="1925400" cy="45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hu-HU" sz="2200">
                <a:latin typeface="Open Sans"/>
                <a:ea typeface="Open Sans"/>
                <a:cs typeface="Open Sans"/>
                <a:sym typeface="Open Sans"/>
              </a:rPr>
              <a:t>Király Bálint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9" name="Google Shape;99;p1"/>
          <p:cNvPicPr preferRelativeResize="0"/>
          <p:nvPr/>
        </p:nvPicPr>
        <p:blipFill rotWithShape="1">
          <a:blip r:embed="rId5">
            <a:alphaModFix/>
          </a:blip>
          <a:srcRect l="26488" t="9891" r="26488" b="18741"/>
          <a:stretch/>
        </p:blipFill>
        <p:spPr>
          <a:xfrm>
            <a:off x="3884000" y="3779850"/>
            <a:ext cx="1925400" cy="1947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0" name="Google Shape;100;p1"/>
          <p:cNvPicPr preferRelativeResize="0"/>
          <p:nvPr/>
        </p:nvPicPr>
        <p:blipFill rotWithShape="1">
          <a:blip r:embed="rId6">
            <a:alphaModFix/>
          </a:blip>
          <a:srcRect l="28069" t="12116" r="28065" b="21310"/>
          <a:stretch/>
        </p:blipFill>
        <p:spPr>
          <a:xfrm>
            <a:off x="6290546" y="3779850"/>
            <a:ext cx="1925400" cy="1947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1" name="Google Shape;101;p1"/>
          <p:cNvSpPr txBox="1">
            <a:spLocks noGrp="1"/>
          </p:cNvSpPr>
          <p:nvPr>
            <p:ph type="subTitle" idx="1"/>
          </p:nvPr>
        </p:nvSpPr>
        <p:spPr>
          <a:xfrm>
            <a:off x="6185250" y="5867775"/>
            <a:ext cx="2136000" cy="45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SzPts val="1018"/>
              <a:buNone/>
            </a:pPr>
            <a:r>
              <a:rPr lang="hu-HU" sz="2220">
                <a:latin typeface="Open Sans"/>
                <a:ea typeface="Open Sans"/>
                <a:cs typeface="Open Sans"/>
                <a:sym typeface="Open Sans"/>
              </a:rPr>
              <a:t>Mozsár Máté</a:t>
            </a:r>
            <a:endParaRPr sz="222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1"/>
          <p:cNvSpPr txBox="1">
            <a:spLocks noGrp="1"/>
          </p:cNvSpPr>
          <p:nvPr>
            <p:ph type="subTitle" idx="1"/>
          </p:nvPr>
        </p:nvSpPr>
        <p:spPr>
          <a:xfrm>
            <a:off x="483600" y="2749050"/>
            <a:ext cx="2754900" cy="45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hu-HU" sz="2200">
                <a:latin typeface="Open Sans"/>
                <a:ea typeface="Open Sans"/>
                <a:cs typeface="Open Sans"/>
                <a:sym typeface="Open Sans"/>
              </a:rPr>
              <a:t>2024. február 22.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ba3279e860_0_3"/>
          <p:cNvSpPr txBox="1">
            <a:spLocks noGrp="1"/>
          </p:cNvSpPr>
          <p:nvPr>
            <p:ph type="title"/>
          </p:nvPr>
        </p:nvSpPr>
        <p:spPr>
          <a:xfrm>
            <a:off x="838199" y="-1"/>
            <a:ext cx="58869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Attribútumok</a:t>
            </a:r>
            <a:endParaRPr/>
          </a:p>
        </p:txBody>
      </p:sp>
      <p:sp>
        <p:nvSpPr>
          <p:cNvPr id="226" name="Google Shape;226;g2ba3279e860_0_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4742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hu-HU"/>
              <a:t>Viselkedés meghatározása</a:t>
            </a: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hu-HU"/>
              <a:t>id, class megadása</a:t>
            </a:r>
            <a:endParaRPr/>
          </a:p>
        </p:txBody>
      </p:sp>
      <p:pic>
        <p:nvPicPr>
          <p:cNvPr id="227" name="Google Shape;227;g2ba3279e860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700" y="3239550"/>
            <a:ext cx="8481451" cy="86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2ba3279e860_0_3"/>
          <p:cNvSpPr txBox="1"/>
          <p:nvPr/>
        </p:nvSpPr>
        <p:spPr>
          <a:xfrm>
            <a:off x="3559825" y="4125625"/>
            <a:ext cx="17640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☝️</a:t>
            </a:r>
            <a:endParaRPr sz="28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érték</a:t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229" name="Google Shape;229;g2ba3279e860_0_3"/>
          <p:cNvSpPr txBox="1"/>
          <p:nvPr/>
        </p:nvSpPr>
        <p:spPr>
          <a:xfrm>
            <a:off x="1104700" y="4105675"/>
            <a:ext cx="17640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☝️</a:t>
            </a:r>
            <a:endParaRPr sz="28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kulcs</a:t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230" name="Google Shape;230;g2ba3279e860_0_3"/>
          <p:cNvSpPr txBox="1"/>
          <p:nvPr/>
        </p:nvSpPr>
        <p:spPr>
          <a:xfrm>
            <a:off x="2709925" y="4567200"/>
            <a:ext cx="849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231" name="Google Shape;231;g2ba3279e860_0_3"/>
          <p:cNvSpPr txBox="1"/>
          <p:nvPr/>
        </p:nvSpPr>
        <p:spPr>
          <a:xfrm>
            <a:off x="5323825" y="4563525"/>
            <a:ext cx="411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⇒     attribútum</a:t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232" name="Google Shape;232;g2ba3279e860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4699" y="5554775"/>
            <a:ext cx="5162101" cy="622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2ba3279e860_0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4524" y="5556225"/>
            <a:ext cx="3667125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2ba3279e860_0_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19200" y="3433975"/>
            <a:ext cx="1977225" cy="4772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580878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pen Sans"/>
              <a:buNone/>
            </a:pPr>
            <a:r>
              <a:rPr lang="hu-HU" sz="4800"/>
              <a:t>Log In form</a:t>
            </a:r>
            <a:endParaRPr/>
          </a:p>
        </p:txBody>
      </p:sp>
      <p:sp>
        <p:nvSpPr>
          <p:cNvPr id="241" name="Google Shape;241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74544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2" name="Google Shape;24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1785" y="2490642"/>
            <a:ext cx="5248274" cy="4367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g2bb517a84df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572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g2ba1e96bceb_0_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00" y="0"/>
            <a:ext cx="12193198" cy="6583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2ba1e96bceb_0_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57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g2ba1e96bceb_0_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57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g2ba450a1145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57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g2ba450a1145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57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g2bb517a84df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57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g2ba450a1145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57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b5d049612f_0_10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5902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pen Sans"/>
              <a:buNone/>
            </a:pPr>
            <a:r>
              <a:rPr lang="hu-HU" sz="4800"/>
              <a:t>Kir-Dev</a:t>
            </a:r>
            <a:endParaRPr/>
          </a:p>
        </p:txBody>
      </p:sp>
      <p:sp>
        <p:nvSpPr>
          <p:cNvPr id="109" name="Google Shape;109;g2b5d049612f_0_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012600" cy="35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hu-HU"/>
              <a:t>2001 óta webfejlesztés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hu-HU"/>
              <a:t>KIR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hu-HU"/>
              <a:t>Összetartó csapat, színvonalas munka</a:t>
            </a:r>
            <a:endParaRPr/>
          </a:p>
          <a:p>
            <a:pPr marL="228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hu-HU"/>
              <a:t>Simonyi Károly Szakkollégium</a:t>
            </a:r>
            <a:endParaRPr/>
          </a:p>
        </p:txBody>
      </p:sp>
      <p:pic>
        <p:nvPicPr>
          <p:cNvPr id="110" name="Google Shape;110;g2b5d049612f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09975" y="2574563"/>
            <a:ext cx="3916050" cy="2768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g2ba450a1145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57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g2bb517a84df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57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b762a797c2_0_42"/>
          <p:cNvSpPr txBox="1">
            <a:spLocks noGrp="1"/>
          </p:cNvSpPr>
          <p:nvPr>
            <p:ph type="title"/>
          </p:nvPr>
        </p:nvSpPr>
        <p:spPr>
          <a:xfrm>
            <a:off x="838199" y="-1"/>
            <a:ext cx="58869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Cascading Style Sheets</a:t>
            </a:r>
            <a:endParaRPr/>
          </a:p>
        </p:txBody>
      </p:sp>
      <p:pic>
        <p:nvPicPr>
          <p:cNvPr id="309" name="Google Shape;309;g2b762a797c2_0_42" descr="CSS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0167" y="2160000"/>
            <a:ext cx="2551665" cy="359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b7e137abb6_0_83"/>
          <p:cNvSpPr txBox="1">
            <a:spLocks noGrp="1"/>
          </p:cNvSpPr>
          <p:nvPr>
            <p:ph type="title"/>
          </p:nvPr>
        </p:nvSpPr>
        <p:spPr>
          <a:xfrm>
            <a:off x="838199" y="-1"/>
            <a:ext cx="58869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</a:pPr>
            <a:r>
              <a:rPr lang="hu-HU"/>
              <a:t>Syntax</a:t>
            </a:r>
            <a:endParaRPr/>
          </a:p>
        </p:txBody>
      </p:sp>
      <p:sp>
        <p:nvSpPr>
          <p:cNvPr id="316" name="Google Shape;316;g2b7e137abb6_0_83"/>
          <p:cNvSpPr txBox="1"/>
          <p:nvPr/>
        </p:nvSpPr>
        <p:spPr>
          <a:xfrm>
            <a:off x="1517450" y="2933100"/>
            <a:ext cx="3692700" cy="21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>
                <a:solidFill>
                  <a:schemeClr val="dk1"/>
                </a:solidFill>
                <a:highlight>
                  <a:schemeClr val="accent4"/>
                </a:highlight>
                <a:latin typeface="Calibri"/>
                <a:ea typeface="Calibri"/>
                <a:cs typeface="Calibri"/>
                <a:sym typeface="Calibri"/>
              </a:rPr>
              <a:t>selector</a:t>
            </a:r>
            <a:r>
              <a:rPr lang="hu-H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{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hu-HU" sz="2800">
                <a:solidFill>
                  <a:schemeClr val="lt2"/>
                </a:solidFill>
                <a:highlight>
                  <a:schemeClr val="accent1"/>
                </a:highlight>
                <a:latin typeface="Calibri"/>
                <a:ea typeface="Calibri"/>
                <a:cs typeface="Calibri"/>
                <a:sym typeface="Calibri"/>
              </a:rPr>
              <a:t>property1</a:t>
            </a:r>
            <a:r>
              <a:rPr lang="hu-H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</a:t>
            </a:r>
            <a:r>
              <a:rPr lang="hu-HU" sz="2800">
                <a:solidFill>
                  <a:schemeClr val="lt1"/>
                </a:solidFill>
                <a:highlight>
                  <a:schemeClr val="accent6"/>
                </a:highlight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hu-H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hu-HU" sz="2800">
                <a:solidFill>
                  <a:schemeClr val="lt2"/>
                </a:solidFill>
                <a:highlight>
                  <a:schemeClr val="accent1"/>
                </a:highlight>
                <a:latin typeface="Calibri"/>
                <a:ea typeface="Calibri"/>
                <a:cs typeface="Calibri"/>
                <a:sym typeface="Calibri"/>
              </a:rPr>
              <a:t>property2</a:t>
            </a:r>
            <a:r>
              <a:rPr lang="hu-H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</a:t>
            </a:r>
            <a:r>
              <a:rPr lang="hu-HU" sz="2800">
                <a:solidFill>
                  <a:schemeClr val="lt1"/>
                </a:solidFill>
                <a:highlight>
                  <a:schemeClr val="accent6"/>
                </a:highlight>
                <a:latin typeface="Calibri"/>
                <a:ea typeface="Calibri"/>
                <a:cs typeface="Calibri"/>
                <a:sym typeface="Calibri"/>
              </a:rPr>
              <a:t>value</a:t>
            </a:r>
            <a:r>
              <a:rPr lang="hu-H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g2b7e137abb6_0_83"/>
          <p:cNvSpPr txBox="1"/>
          <p:nvPr/>
        </p:nvSpPr>
        <p:spPr>
          <a:xfrm>
            <a:off x="6373400" y="2201550"/>
            <a:ext cx="1522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Példa</a:t>
            </a:r>
            <a:endParaRPr sz="2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8" name="Google Shape;318;g2b7e137abb6_0_83"/>
          <p:cNvPicPr preferRelativeResize="0"/>
          <p:nvPr/>
        </p:nvPicPr>
        <p:blipFill rotWithShape="1">
          <a:blip r:embed="rId3">
            <a:alphaModFix/>
          </a:blip>
          <a:srcRect l="2008"/>
          <a:stretch/>
        </p:blipFill>
        <p:spPr>
          <a:xfrm>
            <a:off x="6784725" y="2938500"/>
            <a:ext cx="3618650" cy="209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b7e137abb6_0_92"/>
          <p:cNvSpPr txBox="1">
            <a:spLocks noGrp="1"/>
          </p:cNvSpPr>
          <p:nvPr>
            <p:ph type="title"/>
          </p:nvPr>
        </p:nvSpPr>
        <p:spPr>
          <a:xfrm>
            <a:off x="838199" y="-1"/>
            <a:ext cx="58869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</a:pPr>
            <a:r>
              <a:rPr lang="hu-HU"/>
              <a:t>Selectors</a:t>
            </a:r>
            <a:endParaRPr/>
          </a:p>
        </p:txBody>
      </p:sp>
      <p:sp>
        <p:nvSpPr>
          <p:cNvPr id="325" name="Google Shape;325;g2b7e137abb6_0_92"/>
          <p:cNvSpPr txBox="1"/>
          <p:nvPr/>
        </p:nvSpPr>
        <p:spPr>
          <a:xfrm>
            <a:off x="713200" y="2258775"/>
            <a:ext cx="2799000" cy="14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400">
                <a:solidFill>
                  <a:schemeClr val="dk1"/>
                </a:solidFill>
                <a:highlight>
                  <a:schemeClr val="accent4"/>
                </a:highlight>
                <a:latin typeface="Calibri"/>
                <a:ea typeface="Calibri"/>
                <a:cs typeface="Calibri"/>
                <a:sym typeface="Calibri"/>
              </a:rPr>
              <a:t>tag</a:t>
            </a:r>
            <a:r>
              <a:rPr lang="hu-H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{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hu-HU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property : value;</a:t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g2b7e137abb6_0_92"/>
          <p:cNvSpPr txBox="1"/>
          <p:nvPr/>
        </p:nvSpPr>
        <p:spPr>
          <a:xfrm>
            <a:off x="4696506" y="2258775"/>
            <a:ext cx="2799000" cy="14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400">
                <a:solidFill>
                  <a:schemeClr val="dk1"/>
                </a:solidFill>
                <a:highlight>
                  <a:schemeClr val="accent4"/>
                </a:highlight>
                <a:latin typeface="Calibri"/>
                <a:ea typeface="Calibri"/>
                <a:cs typeface="Calibri"/>
                <a:sym typeface="Calibri"/>
              </a:rPr>
              <a:t>.class-name</a:t>
            </a:r>
            <a:r>
              <a:rPr lang="hu-H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{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hu-HU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property : value;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g2b7e137abb6_0_92"/>
          <p:cNvSpPr txBox="1"/>
          <p:nvPr/>
        </p:nvSpPr>
        <p:spPr>
          <a:xfrm>
            <a:off x="8740800" y="2195125"/>
            <a:ext cx="2799000" cy="14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400">
                <a:solidFill>
                  <a:schemeClr val="dk1"/>
                </a:solidFill>
                <a:highlight>
                  <a:schemeClr val="accent4"/>
                </a:highlight>
                <a:latin typeface="Calibri"/>
                <a:ea typeface="Calibri"/>
                <a:cs typeface="Calibri"/>
                <a:sym typeface="Calibri"/>
              </a:rPr>
              <a:t>#id</a:t>
            </a:r>
            <a:r>
              <a:rPr lang="hu-H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{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hu-HU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property : value;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8" name="Google Shape;328;g2b7e137abb6_0_92"/>
          <p:cNvPicPr preferRelativeResize="0"/>
          <p:nvPr/>
        </p:nvPicPr>
        <p:blipFill rotWithShape="1">
          <a:blip r:embed="rId3">
            <a:alphaModFix/>
          </a:blip>
          <a:srcRect l="2827"/>
          <a:stretch/>
        </p:blipFill>
        <p:spPr>
          <a:xfrm>
            <a:off x="4696494" y="4182750"/>
            <a:ext cx="2647798" cy="14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2b7e137abb6_0_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14750" y="4180650"/>
            <a:ext cx="2647800" cy="13639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0" name="Google Shape;330;g2b7e137abb6_0_92"/>
          <p:cNvCxnSpPr/>
          <p:nvPr/>
        </p:nvCxnSpPr>
        <p:spPr>
          <a:xfrm>
            <a:off x="4014100" y="2258775"/>
            <a:ext cx="0" cy="332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1" name="Google Shape;331;g2b7e137abb6_0_92"/>
          <p:cNvCxnSpPr/>
          <p:nvPr/>
        </p:nvCxnSpPr>
        <p:spPr>
          <a:xfrm>
            <a:off x="8198075" y="2258775"/>
            <a:ext cx="0" cy="332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32" name="Google Shape;332;g2b7e137abb6_0_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212" y="4202600"/>
            <a:ext cx="2742188" cy="136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bb71ab1e2e_0_0"/>
          <p:cNvSpPr txBox="1">
            <a:spLocks noGrp="1"/>
          </p:cNvSpPr>
          <p:nvPr>
            <p:ph type="title"/>
          </p:nvPr>
        </p:nvSpPr>
        <p:spPr>
          <a:xfrm>
            <a:off x="838199" y="-1"/>
            <a:ext cx="58869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</a:pPr>
            <a:r>
              <a:rPr lang="hu-HU"/>
              <a:t>Kombinációk</a:t>
            </a:r>
            <a:endParaRPr/>
          </a:p>
        </p:txBody>
      </p:sp>
      <p:sp>
        <p:nvSpPr>
          <p:cNvPr id="339" name="Google Shape;339;g2bb71ab1e2e_0_0"/>
          <p:cNvSpPr txBox="1"/>
          <p:nvPr/>
        </p:nvSpPr>
        <p:spPr>
          <a:xfrm>
            <a:off x="3820850" y="1901500"/>
            <a:ext cx="2995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600">
                <a:solidFill>
                  <a:schemeClr val="dk1"/>
                </a:solidFill>
                <a:highlight>
                  <a:schemeClr val="accent4"/>
                </a:highlight>
                <a:latin typeface="Calibri"/>
                <a:ea typeface="Calibri"/>
                <a:cs typeface="Calibri"/>
                <a:sym typeface="Calibri"/>
              </a:rPr>
              <a:t>.green.blue { }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2bb71ab1e2e_0_0"/>
          <p:cNvSpPr txBox="1"/>
          <p:nvPr/>
        </p:nvSpPr>
        <p:spPr>
          <a:xfrm>
            <a:off x="3820850" y="3480125"/>
            <a:ext cx="2995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600">
                <a:solidFill>
                  <a:schemeClr val="dk1"/>
                </a:solidFill>
                <a:highlight>
                  <a:schemeClr val="accent4"/>
                </a:highlight>
                <a:latin typeface="Calibri"/>
                <a:ea typeface="Calibri"/>
                <a:cs typeface="Calibri"/>
                <a:sym typeface="Calibri"/>
              </a:rPr>
              <a:t>div p { }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g2bb71ab1e2e_0_0"/>
          <p:cNvSpPr txBox="1"/>
          <p:nvPr/>
        </p:nvSpPr>
        <p:spPr>
          <a:xfrm>
            <a:off x="3746150" y="5323900"/>
            <a:ext cx="3144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600">
                <a:solidFill>
                  <a:schemeClr val="dk1"/>
                </a:solidFill>
                <a:highlight>
                  <a:schemeClr val="accent4"/>
                </a:highlight>
                <a:latin typeface="Calibri"/>
                <a:ea typeface="Calibri"/>
                <a:cs typeface="Calibri"/>
                <a:sym typeface="Calibri"/>
              </a:rPr>
              <a:t>.elso, .masodik { }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g2bb71ab1e2e_0_0"/>
          <p:cNvSpPr txBox="1"/>
          <p:nvPr/>
        </p:nvSpPr>
        <p:spPr>
          <a:xfrm>
            <a:off x="1755450" y="1901500"/>
            <a:ext cx="1512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AND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3" name="Google Shape;343;g2bb71ab1e2e_0_0"/>
          <p:cNvSpPr txBox="1"/>
          <p:nvPr/>
        </p:nvSpPr>
        <p:spPr>
          <a:xfrm>
            <a:off x="1755450" y="3495575"/>
            <a:ext cx="2180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ANCESTOR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4" name="Google Shape;344;g2bb71ab1e2e_0_0"/>
          <p:cNvSpPr txBox="1"/>
          <p:nvPr/>
        </p:nvSpPr>
        <p:spPr>
          <a:xfrm>
            <a:off x="1809900" y="5339350"/>
            <a:ext cx="2180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OR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5" name="Google Shape;345;g2bb71ab1e2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1200" y="1714400"/>
            <a:ext cx="3595350" cy="89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2bb71ab1e2e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1199" y="3145700"/>
            <a:ext cx="3522100" cy="1257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2bb71ab1e2e_0_0"/>
          <p:cNvPicPr preferRelativeResize="0"/>
          <p:nvPr/>
        </p:nvPicPr>
        <p:blipFill rotWithShape="1">
          <a:blip r:embed="rId5">
            <a:alphaModFix/>
          </a:blip>
          <a:srcRect b="7149"/>
          <a:stretch/>
        </p:blipFill>
        <p:spPr>
          <a:xfrm>
            <a:off x="6841200" y="5025388"/>
            <a:ext cx="3595350" cy="1182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8" name="Google Shape;348;g2bb71ab1e2e_0_0"/>
          <p:cNvCxnSpPr/>
          <p:nvPr/>
        </p:nvCxnSpPr>
        <p:spPr>
          <a:xfrm>
            <a:off x="1755450" y="2882950"/>
            <a:ext cx="8681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g2bb71ab1e2e_0_0"/>
          <p:cNvCxnSpPr/>
          <p:nvPr/>
        </p:nvCxnSpPr>
        <p:spPr>
          <a:xfrm>
            <a:off x="1755450" y="4755725"/>
            <a:ext cx="8681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b7e137abb6_0_109"/>
          <p:cNvSpPr txBox="1">
            <a:spLocks noGrp="1"/>
          </p:cNvSpPr>
          <p:nvPr>
            <p:ph type="title"/>
          </p:nvPr>
        </p:nvSpPr>
        <p:spPr>
          <a:xfrm>
            <a:off x="838199" y="-1"/>
            <a:ext cx="58869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</a:pPr>
            <a:r>
              <a:rPr lang="hu-HU"/>
              <a:t>CSS használata</a:t>
            </a:r>
            <a:endParaRPr/>
          </a:p>
        </p:txBody>
      </p:sp>
      <p:sp>
        <p:nvSpPr>
          <p:cNvPr id="356" name="Google Shape;356;g2b7e137abb6_0_109"/>
          <p:cNvSpPr txBox="1"/>
          <p:nvPr/>
        </p:nvSpPr>
        <p:spPr>
          <a:xfrm>
            <a:off x="723900" y="2137400"/>
            <a:ext cx="1521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inline</a:t>
            </a:r>
            <a:endParaRPr sz="2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7" name="Google Shape;357;g2b7e137abb6_0_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" y="2752999"/>
            <a:ext cx="5562600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2b7e137abb6_0_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8250" y="2689974"/>
            <a:ext cx="3848100" cy="299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2b7e137abb6_0_109"/>
          <p:cNvSpPr txBox="1"/>
          <p:nvPr/>
        </p:nvSpPr>
        <p:spPr>
          <a:xfrm>
            <a:off x="7718250" y="2137400"/>
            <a:ext cx="2754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style element</a:t>
            </a:r>
            <a:endParaRPr sz="2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0" name="Google Shape;360;g2b7e137abb6_0_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700" y="5038999"/>
            <a:ext cx="615315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2b7e137abb6_0_109"/>
          <p:cNvSpPr txBox="1"/>
          <p:nvPr/>
        </p:nvSpPr>
        <p:spPr>
          <a:xfrm>
            <a:off x="723900" y="4423400"/>
            <a:ext cx="4668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external file (preferred)</a:t>
            </a:r>
            <a:endParaRPr sz="2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62" name="Google Shape;362;g2b7e137abb6_0_109"/>
          <p:cNvCxnSpPr/>
          <p:nvPr/>
        </p:nvCxnSpPr>
        <p:spPr>
          <a:xfrm>
            <a:off x="7252600" y="2571750"/>
            <a:ext cx="0" cy="285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g2b7e137abb6_0_109"/>
          <p:cNvCxnSpPr/>
          <p:nvPr/>
        </p:nvCxnSpPr>
        <p:spPr>
          <a:xfrm>
            <a:off x="1224650" y="3837225"/>
            <a:ext cx="4939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b7e137abb6_0_140"/>
          <p:cNvSpPr txBox="1">
            <a:spLocks noGrp="1"/>
          </p:cNvSpPr>
          <p:nvPr>
            <p:ph type="title"/>
          </p:nvPr>
        </p:nvSpPr>
        <p:spPr>
          <a:xfrm>
            <a:off x="838199" y="-1"/>
            <a:ext cx="58869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</a:pPr>
            <a:r>
              <a:rPr lang="hu-HU"/>
              <a:t>Hierarchia</a:t>
            </a:r>
            <a:endParaRPr/>
          </a:p>
        </p:txBody>
      </p:sp>
      <p:pic>
        <p:nvPicPr>
          <p:cNvPr id="370" name="Google Shape;370;g2b7e137abb6_0_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6049" y="1193825"/>
            <a:ext cx="3746501" cy="5028199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2b7e137abb6_0_140"/>
          <p:cNvSpPr txBox="1"/>
          <p:nvPr/>
        </p:nvSpPr>
        <p:spPr>
          <a:xfrm>
            <a:off x="776650" y="2403225"/>
            <a:ext cx="54660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Egymást felülíró rule-ok közül</a:t>
            </a:r>
            <a:endParaRPr sz="2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legspecifikusabb, és legkésőbb definiált fog érvényesülni</a:t>
            </a:r>
            <a:endParaRPr sz="2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"/>
          <p:cNvSpPr txBox="1">
            <a:spLocks noGrp="1"/>
          </p:cNvSpPr>
          <p:nvPr>
            <p:ph type="title"/>
          </p:nvPr>
        </p:nvSpPr>
        <p:spPr>
          <a:xfrm>
            <a:off x="838199" y="-1"/>
            <a:ext cx="588679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</a:pPr>
            <a:r>
              <a:rPr lang="hu-HU"/>
              <a:t>Box model</a:t>
            </a:r>
            <a:endParaRPr/>
          </a:p>
        </p:txBody>
      </p:sp>
      <p:sp>
        <p:nvSpPr>
          <p:cNvPr id="378" name="Google Shape;378;p7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5257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228600" lvl="0" indent="-20193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hu-HU" b="0"/>
              <a:t>Minden doboz (img, button, p, ..)</a:t>
            </a:r>
            <a:endParaRPr b="0"/>
          </a:p>
          <a:p>
            <a:pPr marL="228600" lvl="0" indent="-20193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hu-HU" b="0"/>
              <a:t>Dobozok részei</a:t>
            </a:r>
            <a:endParaRPr b="0"/>
          </a:p>
          <a:p>
            <a:pPr marL="685800" lvl="1" indent="-20574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hu-HU" b="0"/>
              <a:t>content, padding, border, margin</a:t>
            </a:r>
            <a:endParaRPr b="0"/>
          </a:p>
          <a:p>
            <a:pPr marL="228600" lvl="0" indent="-20193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hu-HU" b="0"/>
              <a:t>Mindegyik irányba külön állítható</a:t>
            </a:r>
            <a:endParaRPr b="0"/>
          </a:p>
          <a:p>
            <a:pPr marL="228600" lvl="0" indent="-20193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hu-HU" b="0"/>
              <a:t>Box-sizing</a:t>
            </a:r>
            <a:endParaRPr b="0"/>
          </a:p>
          <a:p>
            <a:pPr marL="685800" lvl="1" indent="-20574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hu-HU" b="0"/>
              <a:t>content-box</a:t>
            </a:r>
            <a:endParaRPr b="0"/>
          </a:p>
          <a:p>
            <a:pPr marL="685800" lvl="1" indent="-20574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hu-HU" b="0"/>
              <a:t>border-box</a:t>
            </a:r>
            <a:endParaRPr b="0"/>
          </a:p>
          <a:p>
            <a:pPr marL="228600" lvl="0" indent="-20193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hu-HU" b="0"/>
              <a:t>Margin collapse</a:t>
            </a:r>
            <a:endParaRPr/>
          </a:p>
        </p:txBody>
      </p:sp>
      <p:pic>
        <p:nvPicPr>
          <p:cNvPr id="379" name="Google Shape;379;p7" descr="Layout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18375" y="2085350"/>
            <a:ext cx="4968400" cy="384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8"/>
          <p:cNvSpPr txBox="1">
            <a:spLocks noGrp="1"/>
          </p:cNvSpPr>
          <p:nvPr>
            <p:ph type="title"/>
          </p:nvPr>
        </p:nvSpPr>
        <p:spPr>
          <a:xfrm>
            <a:off x="838199" y="-1"/>
            <a:ext cx="588679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</a:pPr>
            <a:r>
              <a:rPr lang="hu-HU"/>
              <a:t>Natural flow</a:t>
            </a:r>
            <a:endParaRPr/>
          </a:p>
        </p:txBody>
      </p:sp>
      <p:sp>
        <p:nvSpPr>
          <p:cNvPr id="386" name="Google Shape;386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6829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hu-HU" b="0"/>
              <a:t>Default layout</a:t>
            </a:r>
            <a:endParaRPr b="0"/>
          </a:p>
          <a:p>
            <a:pPr marL="914400" lvl="1" indent="-3810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hu-HU" b="0"/>
              <a:t>Fentről lefelé, balról jobbra</a:t>
            </a:r>
            <a:endParaRPr b="0"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 b="0"/>
              <a:t>Display</a:t>
            </a:r>
            <a:endParaRPr b="0"/>
          </a:p>
          <a:p>
            <a:pPr marL="914400" lvl="1" indent="-406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 sz="2400" b="0"/>
              <a:t>block</a:t>
            </a:r>
            <a:r>
              <a:rPr lang="hu-HU" b="0"/>
              <a:t> - </a:t>
            </a:r>
            <a:r>
              <a:rPr lang="hu-HU" sz="2400" b="0"/>
              <a:t>egész sort elfoglalja</a:t>
            </a:r>
            <a:endParaRPr b="0"/>
          </a:p>
          <a:p>
            <a:pPr marL="914400" lvl="1" indent="-406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 b="0"/>
              <a:t>inline - egymás mellett</a:t>
            </a:r>
            <a:endParaRPr b="0"/>
          </a:p>
          <a:p>
            <a:pPr marL="914400" lvl="1" indent="-3810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hu-HU" b="0"/>
              <a:t>inline-block</a:t>
            </a:r>
            <a:endParaRPr b="0"/>
          </a:p>
        </p:txBody>
      </p:sp>
      <p:pic>
        <p:nvPicPr>
          <p:cNvPr id="387" name="Google Shape;38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22350" y="1224725"/>
            <a:ext cx="5088651" cy="513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b5d049612f_0_17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5902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pen Sans"/>
              <a:buNone/>
            </a:pPr>
            <a:r>
              <a:rPr lang="hu-HU" sz="4800"/>
              <a:t>Projektjeink</a:t>
            </a:r>
            <a:endParaRPr/>
          </a:p>
        </p:txBody>
      </p:sp>
      <p:pic>
        <p:nvPicPr>
          <p:cNvPr id="117" name="Google Shape;117;g2b5d049612f_0_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60312" y="2860849"/>
            <a:ext cx="2630401" cy="66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2b5d049612f_0_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40787" y="540800"/>
            <a:ext cx="3475075" cy="347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2b5d049612f_0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325" y="2352288"/>
            <a:ext cx="2795000" cy="117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2b5d049612f_0_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72036" y="4333025"/>
            <a:ext cx="6648000" cy="5040600"/>
          </a:xfrm>
          <a:prstGeom prst="roundRect">
            <a:avLst>
              <a:gd name="adj" fmla="val 2209"/>
            </a:avLst>
          </a:prstGeom>
          <a:noFill/>
          <a:ln>
            <a:noFill/>
          </a:ln>
          <a:effectLst>
            <a:outerShdw blurRad="1343025" dist="9525" dir="16140000" algn="bl" rotWithShape="0">
              <a:schemeClr val="dk1">
                <a:alpha val="20000"/>
              </a:scheme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9"/>
          <p:cNvSpPr txBox="1">
            <a:spLocks noGrp="1"/>
          </p:cNvSpPr>
          <p:nvPr>
            <p:ph type="title"/>
          </p:nvPr>
        </p:nvSpPr>
        <p:spPr>
          <a:xfrm>
            <a:off x="838199" y="-1"/>
            <a:ext cx="588679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</a:pPr>
            <a:r>
              <a:rPr lang="hu-HU"/>
              <a:t>Positioning</a:t>
            </a:r>
            <a:endParaRPr/>
          </a:p>
        </p:txBody>
      </p:sp>
      <p:sp>
        <p:nvSpPr>
          <p:cNvPr id="394" name="Google Shape;394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62121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228600" lvl="0" indent="-1981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hu-HU" sz="3200" b="0"/>
              <a:t>Static: </a:t>
            </a:r>
            <a:r>
              <a:rPr lang="hu-HU" sz="2800" b="0"/>
              <a:t>default</a:t>
            </a:r>
            <a:endParaRPr b="0"/>
          </a:p>
          <a:p>
            <a:pPr marL="228600" lvl="0" indent="-19812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hu-HU" sz="3200" b="0"/>
              <a:t>Relative: </a:t>
            </a:r>
            <a:r>
              <a:rPr lang="hu-HU" b="0"/>
              <a:t>a</a:t>
            </a:r>
            <a:r>
              <a:rPr lang="hu-HU" sz="2800" b="0"/>
              <a:t>z eredeti helyhez képest</a:t>
            </a:r>
            <a:endParaRPr b="0"/>
          </a:p>
          <a:p>
            <a:pPr marL="228600" lvl="0" indent="-19812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hu-HU" sz="3200" b="0"/>
              <a:t>Absolute: </a:t>
            </a:r>
            <a:r>
              <a:rPr lang="hu-HU" b="0"/>
              <a:t>p</a:t>
            </a:r>
            <a:r>
              <a:rPr lang="hu-HU" sz="2800" b="0"/>
              <a:t>ozícionált őshöz képest</a:t>
            </a:r>
            <a:endParaRPr b="0"/>
          </a:p>
          <a:p>
            <a:pPr marL="228600" lvl="0" indent="-19812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hu-HU" sz="3200" b="0"/>
              <a:t>Fixed</a:t>
            </a:r>
            <a:endParaRPr b="0"/>
          </a:p>
          <a:p>
            <a:pPr marL="685800" lvl="1" indent="-20193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hu-HU" sz="2800" b="0"/>
              <a:t>az oldalhoz képest</a:t>
            </a:r>
            <a:endParaRPr sz="2800" b="0"/>
          </a:p>
          <a:p>
            <a:pPr marL="685800" lvl="1" indent="-20193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hu-HU" sz="2800" b="0"/>
              <a:t>ott is marad</a:t>
            </a:r>
            <a:endParaRPr sz="2800" b="0"/>
          </a:p>
          <a:p>
            <a:pPr marL="457200" lvl="0" indent="-37973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ct val="87500"/>
              <a:buChar char="•"/>
            </a:pPr>
            <a:r>
              <a:rPr lang="hu-HU" sz="3200" b="0"/>
              <a:t>Sticky</a:t>
            </a:r>
            <a:endParaRPr b="0"/>
          </a:p>
          <a:p>
            <a:pPr marL="914400" lvl="1" indent="-35814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ct val="85714"/>
              <a:buChar char="•"/>
            </a:pPr>
            <a:r>
              <a:rPr lang="hu-HU" sz="2800" b="0"/>
              <a:t>relative → fixed</a:t>
            </a:r>
            <a:endParaRPr b="0"/>
          </a:p>
        </p:txBody>
      </p:sp>
      <p:pic>
        <p:nvPicPr>
          <p:cNvPr id="395" name="Google Shape;395;p9" descr="CSS Posi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24997" y="1762590"/>
            <a:ext cx="5143332" cy="3358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0"/>
          <p:cNvSpPr txBox="1">
            <a:spLocks noGrp="1"/>
          </p:cNvSpPr>
          <p:nvPr>
            <p:ph type="title"/>
          </p:nvPr>
        </p:nvSpPr>
        <p:spPr>
          <a:xfrm>
            <a:off x="413224" y="-1"/>
            <a:ext cx="58869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</a:pPr>
            <a:r>
              <a:rPr lang="hu-HU"/>
              <a:t>Let’s pimp our login!</a:t>
            </a:r>
            <a:endParaRPr/>
          </a:p>
        </p:txBody>
      </p:sp>
      <p:pic>
        <p:nvPicPr>
          <p:cNvPr id="402" name="Google Shape;402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26939" y="2075541"/>
            <a:ext cx="5138100" cy="3781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1"/>
          <p:cNvSpPr txBox="1">
            <a:spLocks noGrp="1"/>
          </p:cNvSpPr>
          <p:nvPr>
            <p:ph type="title"/>
          </p:nvPr>
        </p:nvSpPr>
        <p:spPr>
          <a:xfrm>
            <a:off x="838199" y="-1"/>
            <a:ext cx="588679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</a:pPr>
            <a:r>
              <a:rPr lang="hu-HU"/>
              <a:t>Flex layout</a:t>
            </a:r>
            <a:endParaRPr/>
          </a:p>
        </p:txBody>
      </p:sp>
      <p:pic>
        <p:nvPicPr>
          <p:cNvPr id="409" name="Google Shape;409;p11"/>
          <p:cNvPicPr preferRelativeResize="0"/>
          <p:nvPr/>
        </p:nvPicPr>
        <p:blipFill rotWithShape="1">
          <a:blip r:embed="rId3">
            <a:alphaModFix/>
          </a:blip>
          <a:srcRect b="68624"/>
          <a:stretch/>
        </p:blipFill>
        <p:spPr>
          <a:xfrm>
            <a:off x="712011" y="1665638"/>
            <a:ext cx="10767985" cy="982626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11"/>
          <p:cNvSpPr txBox="1">
            <a:spLocks noGrp="1"/>
          </p:cNvSpPr>
          <p:nvPr>
            <p:ph type="body" idx="1"/>
          </p:nvPr>
        </p:nvSpPr>
        <p:spPr>
          <a:xfrm>
            <a:off x="838200" y="3054700"/>
            <a:ext cx="4701000" cy="30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hu-HU" sz="2500" b="0"/>
              <a:t>“flexible way to layout items”</a:t>
            </a:r>
            <a:endParaRPr sz="2500" b="0"/>
          </a:p>
          <a:p>
            <a:pPr marL="22860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hu-HU" sz="2500" b="0"/>
              <a:t>reszponzív</a:t>
            </a:r>
            <a:endParaRPr sz="2500" b="0"/>
          </a:p>
          <a:p>
            <a:pPr marL="22860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hu-HU" sz="2500" b="0"/>
              <a:t>flex container és benne itemek</a:t>
            </a:r>
            <a:endParaRPr sz="2500" b="0"/>
          </a:p>
          <a:p>
            <a:pPr marL="22860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hu-HU" sz="2500" b="0"/>
              <a:t>row vagy column</a:t>
            </a:r>
            <a:endParaRPr sz="2500"/>
          </a:p>
        </p:txBody>
      </p:sp>
      <p:sp>
        <p:nvSpPr>
          <p:cNvPr id="411" name="Google Shape;411;p11"/>
          <p:cNvSpPr/>
          <p:nvPr/>
        </p:nvSpPr>
        <p:spPr>
          <a:xfrm>
            <a:off x="6477000" y="3942588"/>
            <a:ext cx="4724700" cy="982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1"/>
          <p:cNvSpPr/>
          <p:nvPr/>
        </p:nvSpPr>
        <p:spPr>
          <a:xfrm>
            <a:off x="6667500" y="4096788"/>
            <a:ext cx="1113600" cy="6741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flex item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1"/>
          <p:cNvSpPr/>
          <p:nvPr/>
        </p:nvSpPr>
        <p:spPr>
          <a:xfrm>
            <a:off x="8282550" y="4096788"/>
            <a:ext cx="1113600" cy="6741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flex item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1"/>
          <p:cNvSpPr/>
          <p:nvPr/>
        </p:nvSpPr>
        <p:spPr>
          <a:xfrm>
            <a:off x="9897600" y="4096788"/>
            <a:ext cx="1113600" cy="6741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flex item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11"/>
          <p:cNvSpPr txBox="1"/>
          <p:nvPr/>
        </p:nvSpPr>
        <p:spPr>
          <a:xfrm>
            <a:off x="8201700" y="4851813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flex container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2"/>
          <p:cNvSpPr txBox="1">
            <a:spLocks noGrp="1"/>
          </p:cNvSpPr>
          <p:nvPr>
            <p:ph type="title"/>
          </p:nvPr>
        </p:nvSpPr>
        <p:spPr>
          <a:xfrm>
            <a:off x="838199" y="-1"/>
            <a:ext cx="588679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</a:pPr>
            <a:r>
              <a:rPr lang="hu-HU"/>
              <a:t>Flexbox</a:t>
            </a:r>
            <a:endParaRPr/>
          </a:p>
        </p:txBody>
      </p:sp>
      <p:sp>
        <p:nvSpPr>
          <p:cNvPr id="422" name="Google Shape;422;p12"/>
          <p:cNvSpPr txBox="1">
            <a:spLocks noGrp="1"/>
          </p:cNvSpPr>
          <p:nvPr>
            <p:ph type="body" idx="1"/>
          </p:nvPr>
        </p:nvSpPr>
        <p:spPr>
          <a:xfrm>
            <a:off x="838200" y="2256675"/>
            <a:ext cx="4701000" cy="27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22860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hu-HU" sz="2500" b="0"/>
              <a:t>display: flex</a:t>
            </a:r>
            <a:endParaRPr sz="2500" b="0"/>
          </a:p>
          <a:p>
            <a:pPr marL="22860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hu-HU" sz="2500" b="0"/>
              <a:t>flex-direction: row | column</a:t>
            </a:r>
            <a:endParaRPr sz="2500" b="0"/>
          </a:p>
          <a:p>
            <a:pPr marL="22860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hu-HU" sz="2500" b="0"/>
              <a:t>justify-content</a:t>
            </a:r>
            <a:endParaRPr sz="2500" b="0"/>
          </a:p>
          <a:p>
            <a:pPr marL="22860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hu-HU" sz="2500" b="0"/>
              <a:t>align-items</a:t>
            </a:r>
            <a:endParaRPr sz="2500" b="0"/>
          </a:p>
          <a:p>
            <a:pPr marL="22860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hu-HU" sz="2500" b="0"/>
              <a:t>gap</a:t>
            </a:r>
            <a:endParaRPr sz="2500" b="0"/>
          </a:p>
        </p:txBody>
      </p:sp>
      <p:pic>
        <p:nvPicPr>
          <p:cNvPr id="423" name="Google Shape;423;p12" descr="CSS Flexbox Tutorial: Learn About CSS Flex With Flexbox Examples"/>
          <p:cNvPicPr preferRelativeResize="0"/>
          <p:nvPr/>
        </p:nvPicPr>
        <p:blipFill rotWithShape="1">
          <a:blip r:embed="rId3">
            <a:alphaModFix/>
          </a:blip>
          <a:srcRect b="50529"/>
          <a:stretch/>
        </p:blipFill>
        <p:spPr>
          <a:xfrm>
            <a:off x="7658550" y="803963"/>
            <a:ext cx="3318525" cy="25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12" descr="CSS Flexbox Tutorial: Learn About CSS Flex With Flexbox Examples"/>
          <p:cNvPicPr preferRelativeResize="0"/>
          <p:nvPr/>
        </p:nvPicPr>
        <p:blipFill rotWithShape="1">
          <a:blip r:embed="rId3">
            <a:alphaModFix/>
          </a:blip>
          <a:srcRect t="50531"/>
          <a:stretch/>
        </p:blipFill>
        <p:spPr>
          <a:xfrm>
            <a:off x="7658550" y="3500287"/>
            <a:ext cx="3318525" cy="255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b762a797c2_0_9"/>
          <p:cNvSpPr txBox="1">
            <a:spLocks noGrp="1"/>
          </p:cNvSpPr>
          <p:nvPr>
            <p:ph type="title"/>
          </p:nvPr>
        </p:nvSpPr>
        <p:spPr>
          <a:xfrm>
            <a:off x="838199" y="-1"/>
            <a:ext cx="58869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CSS Pseudo-</a:t>
            </a:r>
            <a:endParaRPr/>
          </a:p>
        </p:txBody>
      </p:sp>
      <p:sp>
        <p:nvSpPr>
          <p:cNvPr id="431" name="Google Shape;431;g2b762a797c2_0_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035000" cy="5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hu-HU" sz="2400" b="0"/>
              <a:t>Classes: Styling an element based on a change to its state</a:t>
            </a:r>
            <a:endParaRPr sz="2400" b="0"/>
          </a:p>
        </p:txBody>
      </p:sp>
      <p:sp>
        <p:nvSpPr>
          <p:cNvPr id="432" name="Google Shape;432;g2b762a797c2_0_9"/>
          <p:cNvSpPr txBox="1">
            <a:spLocks noGrp="1"/>
          </p:cNvSpPr>
          <p:nvPr>
            <p:ph type="body" idx="1"/>
          </p:nvPr>
        </p:nvSpPr>
        <p:spPr>
          <a:xfrm>
            <a:off x="990600" y="2842650"/>
            <a:ext cx="1339500" cy="5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hu-HU">
                <a:solidFill>
                  <a:schemeClr val="accent1"/>
                </a:solidFill>
              </a:rPr>
              <a:t>:hover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33" name="Google Shape;433;g2b762a797c2_0_9"/>
          <p:cNvSpPr txBox="1">
            <a:spLocks noGrp="1"/>
          </p:cNvSpPr>
          <p:nvPr>
            <p:ph type="body" idx="1"/>
          </p:nvPr>
        </p:nvSpPr>
        <p:spPr>
          <a:xfrm>
            <a:off x="3249225" y="2842650"/>
            <a:ext cx="1685100" cy="5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852"/>
              <a:buNone/>
            </a:pPr>
            <a:r>
              <a:rPr lang="hu-HU">
                <a:solidFill>
                  <a:schemeClr val="accent1"/>
                </a:solidFill>
              </a:rPr>
              <a:t>:focused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34" name="Google Shape;434;g2b762a797c2_0_9"/>
          <p:cNvSpPr txBox="1">
            <a:spLocks noGrp="1"/>
          </p:cNvSpPr>
          <p:nvPr>
            <p:ph type="body" idx="1"/>
          </p:nvPr>
        </p:nvSpPr>
        <p:spPr>
          <a:xfrm>
            <a:off x="5926888" y="2842650"/>
            <a:ext cx="2075100" cy="5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852"/>
              <a:buNone/>
            </a:pPr>
            <a:r>
              <a:rPr lang="hu-HU">
                <a:solidFill>
                  <a:schemeClr val="accent1"/>
                </a:solidFill>
              </a:rPr>
              <a:t>:first-child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35" name="Google Shape;435;g2b762a797c2_0_9"/>
          <p:cNvSpPr txBox="1">
            <a:spLocks noGrp="1"/>
          </p:cNvSpPr>
          <p:nvPr>
            <p:ph type="body" idx="1"/>
          </p:nvPr>
        </p:nvSpPr>
        <p:spPr>
          <a:xfrm>
            <a:off x="8994550" y="2842650"/>
            <a:ext cx="2289000" cy="5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852"/>
              <a:buNone/>
            </a:pPr>
            <a:r>
              <a:rPr lang="hu-HU">
                <a:solidFill>
                  <a:schemeClr val="accent1"/>
                </a:solidFill>
              </a:rPr>
              <a:t>:nth-child()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36" name="Google Shape;436;g2b762a797c2_0_9"/>
          <p:cNvSpPr txBox="1">
            <a:spLocks noGrp="1"/>
          </p:cNvSpPr>
          <p:nvPr>
            <p:ph type="body" idx="1"/>
          </p:nvPr>
        </p:nvSpPr>
        <p:spPr>
          <a:xfrm>
            <a:off x="838200" y="4322625"/>
            <a:ext cx="8540400" cy="5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hu-HU" sz="2400" b="0"/>
              <a:t>Elements: Styling parts that don’t actually exist in our html</a:t>
            </a:r>
            <a:endParaRPr sz="2400" b="0"/>
          </a:p>
        </p:txBody>
      </p:sp>
      <p:sp>
        <p:nvSpPr>
          <p:cNvPr id="437" name="Google Shape;437;g2b762a797c2_0_9"/>
          <p:cNvSpPr txBox="1">
            <a:spLocks noGrp="1"/>
          </p:cNvSpPr>
          <p:nvPr>
            <p:ph type="body" idx="1"/>
          </p:nvPr>
        </p:nvSpPr>
        <p:spPr>
          <a:xfrm>
            <a:off x="990600" y="5339650"/>
            <a:ext cx="2511600" cy="5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hu-HU">
                <a:solidFill>
                  <a:schemeClr val="accent4"/>
                </a:solidFill>
              </a:rPr>
              <a:t>::placeholder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438" name="Google Shape;438;g2b762a797c2_0_9"/>
          <p:cNvSpPr txBox="1">
            <a:spLocks noGrp="1"/>
          </p:cNvSpPr>
          <p:nvPr>
            <p:ph type="body" idx="1"/>
          </p:nvPr>
        </p:nvSpPr>
        <p:spPr>
          <a:xfrm>
            <a:off x="4139113" y="5339650"/>
            <a:ext cx="2075100" cy="5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852"/>
              <a:buNone/>
            </a:pPr>
            <a:r>
              <a:rPr lang="hu-HU">
                <a:solidFill>
                  <a:schemeClr val="accent4"/>
                </a:solidFill>
              </a:rPr>
              <a:t>::before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439" name="Google Shape;439;g2b762a797c2_0_9"/>
          <p:cNvSpPr txBox="1">
            <a:spLocks noGrp="1"/>
          </p:cNvSpPr>
          <p:nvPr>
            <p:ph type="body" idx="1"/>
          </p:nvPr>
        </p:nvSpPr>
        <p:spPr>
          <a:xfrm>
            <a:off x="6605950" y="5339650"/>
            <a:ext cx="2289000" cy="5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852"/>
              <a:buNone/>
            </a:pPr>
            <a:r>
              <a:rPr lang="hu-HU">
                <a:solidFill>
                  <a:schemeClr val="accent4"/>
                </a:solidFill>
              </a:rPr>
              <a:t>::after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6"/>
          <p:cNvSpPr txBox="1">
            <a:spLocks noGrp="1"/>
          </p:cNvSpPr>
          <p:nvPr>
            <p:ph type="title"/>
          </p:nvPr>
        </p:nvSpPr>
        <p:spPr>
          <a:xfrm>
            <a:off x="838199" y="-1"/>
            <a:ext cx="588679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</a:pPr>
            <a:r>
              <a:rPr lang="hu-HU"/>
              <a:t>CSS frameworks</a:t>
            </a:r>
            <a:endParaRPr/>
          </a:p>
        </p:txBody>
      </p:sp>
      <p:pic>
        <p:nvPicPr>
          <p:cNvPr id="446" name="Google Shape;446;p16" descr="Bootstrap 5 Tutorial - An Ultimate Guide for Beginne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5758" y="1902537"/>
            <a:ext cx="6059499" cy="2261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16" descr="Start with your first Tailwind CSS Project - DEV Communit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24997" y="1661583"/>
            <a:ext cx="5028543" cy="2815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16" descr="GitHub - chakra-ui/chakra-ui: ⚡️ Simple, Modular &amp; Accessible UI Components  for your React Applications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3813584" y="4741505"/>
            <a:ext cx="5151087" cy="132556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b762a797c2_0_49"/>
          <p:cNvSpPr txBox="1">
            <a:spLocks noGrp="1"/>
          </p:cNvSpPr>
          <p:nvPr>
            <p:ph type="title"/>
          </p:nvPr>
        </p:nvSpPr>
        <p:spPr>
          <a:xfrm>
            <a:off x="838199" y="-1"/>
            <a:ext cx="58869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JavaScript</a:t>
            </a:r>
            <a:endParaRPr/>
          </a:p>
        </p:txBody>
      </p:sp>
      <p:pic>
        <p:nvPicPr>
          <p:cNvPr id="455" name="Google Shape;455;g2b762a797c2_0_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1842" y="2160000"/>
            <a:ext cx="2548315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7"/>
          <p:cNvSpPr txBox="1">
            <a:spLocks noGrp="1"/>
          </p:cNvSpPr>
          <p:nvPr>
            <p:ph type="title"/>
          </p:nvPr>
        </p:nvSpPr>
        <p:spPr>
          <a:xfrm>
            <a:off x="838199" y="-1"/>
            <a:ext cx="588679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</a:pPr>
            <a:r>
              <a:rPr lang="hu-HU"/>
              <a:t>JavaScript</a:t>
            </a:r>
            <a:endParaRPr/>
          </a:p>
        </p:txBody>
      </p:sp>
      <p:sp>
        <p:nvSpPr>
          <p:cNvPr id="462" name="Google Shape;462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74544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15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lang="hu-HU" sz="2600"/>
              <a:t>Interaktív weboldalakhoz</a:t>
            </a:r>
            <a:endParaRPr sz="2600"/>
          </a:p>
          <a:p>
            <a:pPr marL="228600" lvl="0" indent="-215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lang="hu-HU" sz="2600"/>
              <a:t>Böngésző futtatja!</a:t>
            </a:r>
            <a:endParaRPr sz="2600"/>
          </a:p>
          <a:p>
            <a:pPr marL="228600" lvl="0" indent="-215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lang="hu-HU" sz="2600"/>
              <a:t>HTML elemek kezelése</a:t>
            </a:r>
            <a:endParaRPr sz="2600"/>
          </a:p>
          <a:p>
            <a:pPr marL="228600" lvl="0" indent="-215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lang="hu-HU" sz="2600"/>
              <a:t>Funkcionális nyelvi elemek</a:t>
            </a:r>
            <a:endParaRPr sz="2600"/>
          </a:p>
        </p:txBody>
      </p:sp>
      <p:pic>
        <p:nvPicPr>
          <p:cNvPr id="463" name="Google Shape;46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83645" y="1822816"/>
            <a:ext cx="3212367" cy="3212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68e47c82f2_0_5"/>
          <p:cNvSpPr txBox="1">
            <a:spLocks noGrp="1"/>
          </p:cNvSpPr>
          <p:nvPr>
            <p:ph type="title"/>
          </p:nvPr>
        </p:nvSpPr>
        <p:spPr>
          <a:xfrm>
            <a:off x="838199" y="-1"/>
            <a:ext cx="58869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JavaScript</a:t>
            </a:r>
            <a:endParaRPr/>
          </a:p>
        </p:txBody>
      </p:sp>
      <p:sp>
        <p:nvSpPr>
          <p:cNvPr id="470" name="Google Shape;470;g268e47c82f2_0_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71109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15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lang="hu-HU" sz="2600"/>
              <a:t>Elkezdik szerver oldalon is használni</a:t>
            </a:r>
            <a:endParaRPr sz="2600"/>
          </a:p>
          <a:p>
            <a:pPr marL="228600" lvl="0" indent="-215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lang="hu-HU" sz="2600"/>
              <a:t>Mára a legnépszerűbb nyelv</a:t>
            </a:r>
            <a:endParaRPr sz="2600"/>
          </a:p>
          <a:p>
            <a:pPr marL="228600" lvl="0" indent="-215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lang="hu-HU" sz="2600"/>
              <a:t>Atwood's Law</a:t>
            </a:r>
            <a:endParaRPr sz="2600"/>
          </a:p>
          <a:p>
            <a:pPr marL="914400" lvl="1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hu-HU" sz="2300" b="0" i="1"/>
              <a:t>“Any application that can be written in JavaScript, will eventually be written in JavaScript.”</a:t>
            </a:r>
            <a:endParaRPr sz="2300" b="0" i="1"/>
          </a:p>
        </p:txBody>
      </p:sp>
      <p:pic>
        <p:nvPicPr>
          <p:cNvPr id="471" name="Google Shape;471;g268e47c82f2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7076" y="1012104"/>
            <a:ext cx="2477463" cy="1515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g268e47c82f2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12884" y="2843175"/>
            <a:ext cx="1664067" cy="1515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g268e47c82f2_0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5925" y="4558713"/>
            <a:ext cx="1664075" cy="166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ba450a1145_0_53"/>
          <p:cNvSpPr txBox="1">
            <a:spLocks noGrp="1"/>
          </p:cNvSpPr>
          <p:nvPr>
            <p:ph type="title"/>
          </p:nvPr>
        </p:nvSpPr>
        <p:spPr>
          <a:xfrm>
            <a:off x="838199" y="-1"/>
            <a:ext cx="58869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JS alapok</a:t>
            </a:r>
            <a:endParaRPr/>
          </a:p>
        </p:txBody>
      </p:sp>
      <p:sp>
        <p:nvSpPr>
          <p:cNvPr id="480" name="Google Shape;480;g2ba450a1145_0_5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680900" cy="2897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hu-HU"/>
              <a:t>Részben funkcionális &gt;&gt; A függvény alapvető elem</a:t>
            </a:r>
            <a:endParaRPr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hu-HU"/>
              <a:t>Változók</a:t>
            </a:r>
            <a:endParaRPr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hu-HU"/>
              <a:t>Gyengén típusos</a:t>
            </a:r>
            <a:endParaRPr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hu-HU" b="0" i="1"/>
              <a:t>var,</a:t>
            </a:r>
            <a:r>
              <a:rPr lang="hu-HU"/>
              <a:t> let, const</a:t>
            </a:r>
            <a:endParaRPr/>
          </a:p>
          <a:p>
            <a:pPr marL="137160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hu-HU"/>
              <a:t>Number, String, Boolean, Undefined, Null, Bigint, Symbol, Object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C52F2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b5d049612f_0_23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5902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pen Sans"/>
              <a:buNone/>
            </a:pPr>
            <a:r>
              <a:rPr lang="hu-HU" sz="4800"/>
              <a:t>A web működése</a:t>
            </a:r>
            <a:endParaRPr/>
          </a:p>
        </p:txBody>
      </p:sp>
      <p:sp>
        <p:nvSpPr>
          <p:cNvPr id="127" name="Google Shape;127;g2b5d049612f_0_23"/>
          <p:cNvSpPr txBox="1"/>
          <p:nvPr/>
        </p:nvSpPr>
        <p:spPr>
          <a:xfrm>
            <a:off x="2882025" y="3971875"/>
            <a:ext cx="854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client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8" name="Google Shape;128;g2b5d049612f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2025" y="316622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2b5d049612f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7025" y="3166213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2b5d049612f_0_23"/>
          <p:cNvSpPr txBox="1"/>
          <p:nvPr/>
        </p:nvSpPr>
        <p:spPr>
          <a:xfrm>
            <a:off x="8198475" y="3939938"/>
            <a:ext cx="1111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website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" name="Google Shape;131;g2b5d049612f_0_23"/>
          <p:cNvSpPr/>
          <p:nvPr/>
        </p:nvSpPr>
        <p:spPr>
          <a:xfrm>
            <a:off x="4610625" y="3488575"/>
            <a:ext cx="2872200" cy="2697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g2b5d049612f_0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8188" y="2768867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2b5d049612f_0_23"/>
          <p:cNvSpPr txBox="1"/>
          <p:nvPr/>
        </p:nvSpPr>
        <p:spPr>
          <a:xfrm>
            <a:off x="5305421" y="2985775"/>
            <a:ext cx="59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url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" name="Google Shape;134;g2b5d049612f_0_23"/>
          <p:cNvSpPr txBox="1"/>
          <p:nvPr/>
        </p:nvSpPr>
        <p:spPr>
          <a:xfrm>
            <a:off x="838200" y="1765000"/>
            <a:ext cx="1522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Scenario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ba1e96bceb_0_1"/>
          <p:cNvSpPr txBox="1">
            <a:spLocks noGrp="1"/>
          </p:cNvSpPr>
          <p:nvPr>
            <p:ph type="title"/>
          </p:nvPr>
        </p:nvSpPr>
        <p:spPr>
          <a:xfrm>
            <a:off x="838199" y="-1"/>
            <a:ext cx="58869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JS for the haters</a:t>
            </a:r>
            <a:endParaRPr/>
          </a:p>
        </p:txBody>
      </p:sp>
      <p:sp>
        <p:nvSpPr>
          <p:cNvPr id="487" name="Google Shape;487;g2ba1e96bceb_0_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431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hu-HU" sz="3600">
                <a:latin typeface="Consolas"/>
                <a:ea typeface="Consolas"/>
                <a:cs typeface="Consolas"/>
                <a:sym typeface="Consolas"/>
              </a:rPr>
              <a:t>0 == “0”;   </a:t>
            </a:r>
            <a:r>
              <a:rPr lang="hu-HU" sz="3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endParaRPr sz="36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hu-HU" sz="3600">
                <a:latin typeface="Consolas"/>
                <a:ea typeface="Consolas"/>
                <a:cs typeface="Consolas"/>
                <a:sym typeface="Consolas"/>
              </a:rPr>
              <a:t>0 == [];   </a:t>
            </a:r>
            <a:r>
              <a:rPr lang="hu-HU" sz="3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endParaRPr sz="36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sz="3600">
                <a:latin typeface="Consolas"/>
                <a:ea typeface="Consolas"/>
                <a:cs typeface="Consolas"/>
                <a:sym typeface="Consolas"/>
              </a:rPr>
              <a:t>[] == “0”;   </a:t>
            </a:r>
            <a:r>
              <a:rPr lang="hu-HU" sz="3600">
                <a:solidFill>
                  <a:srgbClr val="C52F24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 sz="36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ba1e96bceb_0_13"/>
          <p:cNvSpPr txBox="1">
            <a:spLocks noGrp="1"/>
          </p:cNvSpPr>
          <p:nvPr>
            <p:ph type="title"/>
          </p:nvPr>
        </p:nvSpPr>
        <p:spPr>
          <a:xfrm>
            <a:off x="838199" y="-1"/>
            <a:ext cx="58869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JS for the haters</a:t>
            </a:r>
            <a:endParaRPr/>
          </a:p>
        </p:txBody>
      </p:sp>
      <p:sp>
        <p:nvSpPr>
          <p:cNvPr id="494" name="Google Shape;494;g2ba1e96bceb_0_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431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hu-HU" sz="3600">
                <a:latin typeface="Consolas"/>
                <a:ea typeface="Consolas"/>
                <a:cs typeface="Consolas"/>
                <a:sym typeface="Consolas"/>
              </a:rPr>
              <a:t>3 + 3;   </a:t>
            </a:r>
            <a:r>
              <a:rPr lang="hu-HU" sz="36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hu-HU" sz="3600">
                <a:latin typeface="Consolas"/>
                <a:ea typeface="Consolas"/>
                <a:cs typeface="Consolas"/>
                <a:sym typeface="Consolas"/>
              </a:rPr>
              <a:t>3 + “3”;   </a:t>
            </a:r>
            <a:r>
              <a:rPr lang="hu-HU" sz="36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33</a:t>
            </a:r>
            <a:endParaRPr sz="36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hu-HU" sz="3600">
                <a:latin typeface="Consolas"/>
                <a:ea typeface="Consolas"/>
                <a:cs typeface="Consolas"/>
                <a:sym typeface="Consolas"/>
              </a:rPr>
              <a:t>3 - “3”;   </a:t>
            </a:r>
            <a:r>
              <a:rPr lang="hu-HU" sz="36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36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ba1e96bceb_0_19"/>
          <p:cNvSpPr txBox="1">
            <a:spLocks noGrp="1"/>
          </p:cNvSpPr>
          <p:nvPr>
            <p:ph type="title"/>
          </p:nvPr>
        </p:nvSpPr>
        <p:spPr>
          <a:xfrm>
            <a:off x="838199" y="-1"/>
            <a:ext cx="58869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JS for the haters</a:t>
            </a:r>
            <a:endParaRPr/>
          </a:p>
        </p:txBody>
      </p:sp>
      <p:sp>
        <p:nvSpPr>
          <p:cNvPr id="501" name="Google Shape;501;g2ba1e96bceb_0_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431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hu-HU" sz="3600">
                <a:latin typeface="Consolas"/>
                <a:ea typeface="Consolas"/>
                <a:cs typeface="Consolas"/>
                <a:sym typeface="Consolas"/>
              </a:rPr>
              <a:t>null == false;   </a:t>
            </a:r>
            <a:r>
              <a:rPr lang="hu-HU" sz="3600">
                <a:solidFill>
                  <a:srgbClr val="C52F24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 sz="36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hu-HU" sz="3600">
                <a:latin typeface="Consolas"/>
                <a:ea typeface="Consolas"/>
                <a:cs typeface="Consolas"/>
                <a:sym typeface="Consolas"/>
              </a:rPr>
              <a:t>null == true;   </a:t>
            </a:r>
            <a:r>
              <a:rPr lang="hu-HU" sz="3600">
                <a:solidFill>
                  <a:srgbClr val="C52F24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 sz="36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hu-HU" sz="3600">
                <a:latin typeface="Consolas"/>
                <a:ea typeface="Consolas"/>
                <a:cs typeface="Consolas"/>
                <a:sym typeface="Consolas"/>
              </a:rPr>
              <a:t>!!null == false;   </a:t>
            </a:r>
            <a:r>
              <a:rPr lang="hu-HU" sz="3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ba450a1145_0_85"/>
          <p:cNvSpPr txBox="1">
            <a:spLocks noGrp="1"/>
          </p:cNvSpPr>
          <p:nvPr>
            <p:ph type="title"/>
          </p:nvPr>
        </p:nvSpPr>
        <p:spPr>
          <a:xfrm>
            <a:off x="838199" y="-1"/>
            <a:ext cx="58869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JS for the haters</a:t>
            </a:r>
            <a:endParaRPr/>
          </a:p>
        </p:txBody>
      </p:sp>
      <p:sp>
        <p:nvSpPr>
          <p:cNvPr id="508" name="Google Shape;508;g2ba450a1145_0_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431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hu-HU" sz="3600" dirty="0">
                <a:latin typeface="Consolas"/>
                <a:ea typeface="Consolas"/>
                <a:cs typeface="Consolas"/>
                <a:sym typeface="Consolas"/>
              </a:rPr>
              <a:t>0 == “0”;   </a:t>
            </a:r>
            <a:r>
              <a:rPr lang="hu-HU" sz="3600" dirty="0" err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endParaRPr sz="3600" dirty="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hu-HU" sz="3600" dirty="0">
                <a:latin typeface="Consolas"/>
                <a:ea typeface="Consolas"/>
                <a:cs typeface="Consolas"/>
                <a:sym typeface="Consolas"/>
              </a:rPr>
              <a:t>0 == [];   </a:t>
            </a:r>
            <a:r>
              <a:rPr lang="hu-HU" sz="3600" dirty="0" err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endParaRPr sz="3600" dirty="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sz="3600" dirty="0">
                <a:latin typeface="Consolas"/>
                <a:ea typeface="Consolas"/>
                <a:cs typeface="Consolas"/>
                <a:sym typeface="Consolas"/>
              </a:rPr>
              <a:t>[] == “0”;   </a:t>
            </a:r>
            <a:r>
              <a:rPr lang="hu-HU" sz="3600" dirty="0" err="1">
                <a:solidFill>
                  <a:srgbClr val="C52F24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 sz="3600" dirty="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ba450a1145_0_91"/>
          <p:cNvSpPr txBox="1">
            <a:spLocks noGrp="1"/>
          </p:cNvSpPr>
          <p:nvPr>
            <p:ph type="title"/>
          </p:nvPr>
        </p:nvSpPr>
        <p:spPr>
          <a:xfrm>
            <a:off x="838199" y="-1"/>
            <a:ext cx="58869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Sure bro</a:t>
            </a:r>
            <a:endParaRPr/>
          </a:p>
        </p:txBody>
      </p:sp>
      <p:sp>
        <p:nvSpPr>
          <p:cNvPr id="515" name="Google Shape;515;g2ba450a1145_0_9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431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hu-HU" sz="3600" dirty="0">
                <a:latin typeface="Consolas"/>
                <a:ea typeface="Consolas"/>
                <a:cs typeface="Consolas"/>
                <a:sym typeface="Consolas"/>
              </a:rPr>
              <a:t>0 === “0”;  </a:t>
            </a:r>
            <a:r>
              <a:rPr lang="hu-HU" sz="3600" dirty="0" err="1">
                <a:solidFill>
                  <a:srgbClr val="C52F24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 sz="3600" dirty="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hu-HU" sz="3600" dirty="0">
                <a:latin typeface="Consolas"/>
                <a:ea typeface="Consolas"/>
                <a:cs typeface="Consolas"/>
                <a:sym typeface="Consolas"/>
              </a:rPr>
              <a:t>0 === [];  </a:t>
            </a:r>
            <a:r>
              <a:rPr lang="hu-HU" sz="3600" dirty="0" err="1">
                <a:solidFill>
                  <a:srgbClr val="C52F24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 sz="3600" dirty="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sz="3600" dirty="0">
                <a:latin typeface="Consolas"/>
                <a:ea typeface="Consolas"/>
                <a:cs typeface="Consolas"/>
                <a:sym typeface="Consolas"/>
              </a:rPr>
              <a:t>[] === “0”;  </a:t>
            </a:r>
            <a:r>
              <a:rPr lang="hu-HU" sz="3600" dirty="0" err="1">
                <a:solidFill>
                  <a:srgbClr val="C52F24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 sz="3600" dirty="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ba450a1145_0_76"/>
          <p:cNvSpPr txBox="1">
            <a:spLocks noGrp="1"/>
          </p:cNvSpPr>
          <p:nvPr>
            <p:ph type="title"/>
          </p:nvPr>
        </p:nvSpPr>
        <p:spPr>
          <a:xfrm>
            <a:off x="838199" y="-1"/>
            <a:ext cx="58869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JS beágyazása</a:t>
            </a:r>
            <a:endParaRPr/>
          </a:p>
        </p:txBody>
      </p:sp>
      <p:pic>
        <p:nvPicPr>
          <p:cNvPr id="522" name="Google Shape;522;g2ba450a1145_0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4200" y="3429000"/>
            <a:ext cx="254317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g2ba450a1145_0_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9925" y="4219574"/>
            <a:ext cx="6096000" cy="8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g2ba450a1145_0_7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680900" cy="210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hu-HU"/>
              <a:t>Hogyan kerül ez bele a weboldalba?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C52F2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8"/>
          <p:cNvSpPr txBox="1">
            <a:spLocks noGrp="1"/>
          </p:cNvSpPr>
          <p:nvPr>
            <p:ph type="title"/>
          </p:nvPr>
        </p:nvSpPr>
        <p:spPr>
          <a:xfrm>
            <a:off x="838199" y="-1"/>
            <a:ext cx="588679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</a:pPr>
            <a:r>
              <a:rPr lang="hu-HU"/>
              <a:t>JS DOM manipuláció</a:t>
            </a:r>
            <a:endParaRPr/>
          </a:p>
        </p:txBody>
      </p:sp>
      <p:sp>
        <p:nvSpPr>
          <p:cNvPr id="531" name="Google Shape;531;p18"/>
          <p:cNvSpPr txBox="1">
            <a:spLocks noGrp="1"/>
          </p:cNvSpPr>
          <p:nvPr>
            <p:ph type="body" idx="1"/>
          </p:nvPr>
        </p:nvSpPr>
        <p:spPr>
          <a:xfrm>
            <a:off x="755549" y="1801300"/>
            <a:ext cx="10680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/>
              <a:t>Hivatkozás HTML elemekre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/>
              <a:t>Elemek szerkesztése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/>
              <a:t>Események kezelése</a:t>
            </a:r>
            <a:endParaRPr/>
          </a:p>
          <a:p>
            <a:pPr marL="9144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2" name="Google Shape;53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625" y="2302747"/>
            <a:ext cx="7511751" cy="5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5625" y="5233875"/>
            <a:ext cx="8010241" cy="5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5624" y="3892075"/>
            <a:ext cx="3724875" cy="50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b762a797c2_0_21"/>
          <p:cNvSpPr txBox="1">
            <a:spLocks noGrp="1"/>
          </p:cNvSpPr>
          <p:nvPr>
            <p:ph type="title"/>
          </p:nvPr>
        </p:nvSpPr>
        <p:spPr>
          <a:xfrm>
            <a:off x="838199" y="-1"/>
            <a:ext cx="58869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LogIn</a:t>
            </a:r>
            <a:endParaRPr/>
          </a:p>
        </p:txBody>
      </p:sp>
      <p:pic>
        <p:nvPicPr>
          <p:cNvPr id="541" name="Google Shape;541;g2b762a797c2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4450" y="2457449"/>
            <a:ext cx="1943100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b762a797c2_1_0"/>
          <p:cNvSpPr txBox="1">
            <a:spLocks noGrp="1"/>
          </p:cNvSpPr>
          <p:nvPr>
            <p:ph type="title"/>
          </p:nvPr>
        </p:nvSpPr>
        <p:spPr>
          <a:xfrm>
            <a:off x="838199" y="-1"/>
            <a:ext cx="58869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Verziókezelés</a:t>
            </a:r>
            <a:endParaRPr/>
          </a:p>
        </p:txBody>
      </p:sp>
      <p:sp>
        <p:nvSpPr>
          <p:cNvPr id="548" name="Google Shape;548;g2b762a797c2_1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1029200" cy="151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hu-HU" b="0"/>
              <a:t>nyílt forráskódú, elosztott verziókezelő rendszer</a:t>
            </a:r>
            <a:endParaRPr b="0"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hu-HU" b="0">
                <a:solidFill>
                  <a:schemeClr val="accent1"/>
                </a:solidFill>
              </a:rPr>
              <a:t>Commit</a:t>
            </a:r>
            <a:r>
              <a:rPr lang="hu-HU" b="0"/>
              <a:t>: snapshot a követett file-ok aktuális állapotáról</a:t>
            </a:r>
            <a:endParaRPr b="0"/>
          </a:p>
        </p:txBody>
      </p:sp>
      <p:pic>
        <p:nvPicPr>
          <p:cNvPr id="549" name="Google Shape;549;g2b762a797c2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7400" y="527125"/>
            <a:ext cx="2918150" cy="1215875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g2b762a797c2_1_0"/>
          <p:cNvSpPr/>
          <p:nvPr/>
        </p:nvSpPr>
        <p:spPr>
          <a:xfrm>
            <a:off x="2051575" y="3429000"/>
            <a:ext cx="1011000" cy="101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C1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g2b762a797c2_1_0"/>
          <p:cNvSpPr/>
          <p:nvPr/>
        </p:nvSpPr>
        <p:spPr>
          <a:xfrm>
            <a:off x="4658988" y="3429000"/>
            <a:ext cx="1011000" cy="101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C2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g2b762a797c2_1_0"/>
          <p:cNvSpPr/>
          <p:nvPr/>
        </p:nvSpPr>
        <p:spPr>
          <a:xfrm>
            <a:off x="7266400" y="3423850"/>
            <a:ext cx="1011000" cy="101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C3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3" name="Google Shape;553;g2b762a797c2_1_0"/>
          <p:cNvCxnSpPr>
            <a:stCxn id="550" idx="6"/>
            <a:endCxn id="551" idx="2"/>
          </p:cNvCxnSpPr>
          <p:nvPr/>
        </p:nvCxnSpPr>
        <p:spPr>
          <a:xfrm>
            <a:off x="3062575" y="3934500"/>
            <a:ext cx="1596300" cy="0"/>
          </a:xfrm>
          <a:prstGeom prst="straightConnector1">
            <a:avLst/>
          </a:prstGeom>
          <a:noFill/>
          <a:ln w="2286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g2b762a797c2_1_0"/>
          <p:cNvCxnSpPr>
            <a:stCxn id="551" idx="6"/>
            <a:endCxn id="552" idx="2"/>
          </p:cNvCxnSpPr>
          <p:nvPr/>
        </p:nvCxnSpPr>
        <p:spPr>
          <a:xfrm rot="10800000" flipH="1">
            <a:off x="5669988" y="3929400"/>
            <a:ext cx="1596300" cy="5100"/>
          </a:xfrm>
          <a:prstGeom prst="straightConnector1">
            <a:avLst/>
          </a:prstGeom>
          <a:noFill/>
          <a:ln w="2286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g2b762a797c2_1_0"/>
          <p:cNvSpPr txBox="1">
            <a:spLocks noGrp="1"/>
          </p:cNvSpPr>
          <p:nvPr>
            <p:ph type="body" idx="1"/>
          </p:nvPr>
        </p:nvSpPr>
        <p:spPr>
          <a:xfrm>
            <a:off x="838200" y="4821700"/>
            <a:ext cx="11029200" cy="151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hu-HU" b="0">
                <a:solidFill>
                  <a:schemeClr val="accent6"/>
                </a:solidFill>
              </a:rPr>
              <a:t>HEAD</a:t>
            </a:r>
            <a:r>
              <a:rPr lang="hu-HU" b="0"/>
              <a:t>: pointer a legutolsó commitra</a:t>
            </a:r>
            <a:endParaRPr b="0"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hu-HU" b="0"/>
              <a:t>Repository: tároló a projekt fájljainak és a változtatásoknak</a:t>
            </a:r>
            <a:endParaRPr b="0"/>
          </a:p>
        </p:txBody>
      </p:sp>
      <p:sp>
        <p:nvSpPr>
          <p:cNvPr id="556" name="Google Shape;556;g2b762a797c2_1_0"/>
          <p:cNvSpPr/>
          <p:nvPr/>
        </p:nvSpPr>
        <p:spPr>
          <a:xfrm rot="2176492">
            <a:off x="8110010" y="4484085"/>
            <a:ext cx="1011055" cy="316756"/>
          </a:xfrm>
          <a:prstGeom prst="leftArrow">
            <a:avLst>
              <a:gd name="adj1" fmla="val 38677"/>
              <a:gd name="adj2" fmla="val 8463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g2b762a797c2_1_0"/>
          <p:cNvSpPr txBox="1"/>
          <p:nvPr/>
        </p:nvSpPr>
        <p:spPr>
          <a:xfrm>
            <a:off x="8748450" y="4879725"/>
            <a:ext cx="1260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HEAD</a:t>
            </a:r>
            <a:endParaRPr sz="28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b7e137abb6_0_170"/>
          <p:cNvSpPr txBox="1">
            <a:spLocks noGrp="1"/>
          </p:cNvSpPr>
          <p:nvPr>
            <p:ph type="title"/>
          </p:nvPr>
        </p:nvSpPr>
        <p:spPr>
          <a:xfrm>
            <a:off x="838199" y="-1"/>
            <a:ext cx="58869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Gitting started</a:t>
            </a:r>
            <a:endParaRPr/>
          </a:p>
        </p:txBody>
      </p:sp>
      <p:sp>
        <p:nvSpPr>
          <p:cNvPr id="564" name="Google Shape;564;g2b7e137abb6_0_170"/>
          <p:cNvSpPr txBox="1">
            <a:spLocks noGrp="1"/>
          </p:cNvSpPr>
          <p:nvPr>
            <p:ph type="body" idx="1"/>
          </p:nvPr>
        </p:nvSpPr>
        <p:spPr>
          <a:xfrm>
            <a:off x="763300" y="4166425"/>
            <a:ext cx="2187300" cy="495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18"/>
              <a:buNone/>
            </a:pPr>
            <a:r>
              <a:rPr lang="hu-HU" sz="2200" b="0"/>
              <a:t>init repo</a:t>
            </a:r>
            <a:endParaRPr sz="2200" b="0"/>
          </a:p>
        </p:txBody>
      </p:sp>
      <p:sp>
        <p:nvSpPr>
          <p:cNvPr id="565" name="Google Shape;565;g2b7e137abb6_0_170"/>
          <p:cNvSpPr/>
          <p:nvPr/>
        </p:nvSpPr>
        <p:spPr>
          <a:xfrm>
            <a:off x="763350" y="3008275"/>
            <a:ext cx="2187300" cy="1076100"/>
          </a:xfrm>
          <a:prstGeom prst="roundRect">
            <a:avLst>
              <a:gd name="adj" fmla="val 13856"/>
            </a:avLst>
          </a:prstGeom>
          <a:solidFill>
            <a:srgbClr val="3A3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000">
                <a:solidFill>
                  <a:srgbClr val="D4D4D4"/>
                </a:solidFill>
                <a:latin typeface="Trebuchet MS"/>
                <a:ea typeface="Trebuchet MS"/>
                <a:cs typeface="Trebuchet MS"/>
                <a:sym typeface="Trebuchet MS"/>
              </a:rPr>
              <a:t>$ git</a:t>
            </a:r>
            <a:r>
              <a:rPr lang="hu-HU" sz="200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hu-HU" sz="2000">
                <a:solidFill>
                  <a:schemeClr val="accent6"/>
                </a:solidFill>
                <a:latin typeface="Trebuchet MS"/>
                <a:ea typeface="Trebuchet MS"/>
                <a:cs typeface="Trebuchet MS"/>
                <a:sym typeface="Trebuchet MS"/>
              </a:rPr>
              <a:t>init</a:t>
            </a:r>
            <a:endParaRPr sz="2000">
              <a:solidFill>
                <a:schemeClr val="accent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6" name="Google Shape;566;g2b7e137abb6_0_170"/>
          <p:cNvSpPr/>
          <p:nvPr/>
        </p:nvSpPr>
        <p:spPr>
          <a:xfrm>
            <a:off x="3290300" y="3008275"/>
            <a:ext cx="2187300" cy="1076100"/>
          </a:xfrm>
          <a:prstGeom prst="roundRect">
            <a:avLst>
              <a:gd name="adj" fmla="val 13856"/>
            </a:avLst>
          </a:prstGeom>
          <a:solidFill>
            <a:srgbClr val="3A3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000">
                <a:solidFill>
                  <a:srgbClr val="D4D4D4"/>
                </a:solidFill>
                <a:latin typeface="Trebuchet MS"/>
                <a:ea typeface="Trebuchet MS"/>
                <a:cs typeface="Trebuchet MS"/>
                <a:sym typeface="Trebuchet MS"/>
              </a:rPr>
              <a:t>$ git</a:t>
            </a:r>
            <a:r>
              <a:rPr lang="hu-HU" sz="200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hu-HU" sz="2000">
                <a:solidFill>
                  <a:schemeClr val="accent6"/>
                </a:solidFill>
                <a:latin typeface="Trebuchet MS"/>
                <a:ea typeface="Trebuchet MS"/>
                <a:cs typeface="Trebuchet MS"/>
                <a:sym typeface="Trebuchet MS"/>
              </a:rPr>
              <a:t>add </a:t>
            </a:r>
            <a:r>
              <a:rPr lang="hu-HU" sz="2000">
                <a:solidFill>
                  <a:srgbClr val="D4D4D4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2000">
              <a:solidFill>
                <a:srgbClr val="D4D4D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7" name="Google Shape;567;g2b7e137abb6_0_170"/>
          <p:cNvSpPr/>
          <p:nvPr/>
        </p:nvSpPr>
        <p:spPr>
          <a:xfrm>
            <a:off x="5876175" y="3008275"/>
            <a:ext cx="4400400" cy="1076100"/>
          </a:xfrm>
          <a:prstGeom prst="roundRect">
            <a:avLst>
              <a:gd name="adj" fmla="val 13856"/>
            </a:avLst>
          </a:prstGeom>
          <a:solidFill>
            <a:srgbClr val="3A3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000">
                <a:solidFill>
                  <a:srgbClr val="D4D4D4"/>
                </a:solidFill>
                <a:latin typeface="Trebuchet MS"/>
                <a:ea typeface="Trebuchet MS"/>
                <a:cs typeface="Trebuchet MS"/>
                <a:sym typeface="Trebuchet MS"/>
              </a:rPr>
              <a:t>$ git</a:t>
            </a:r>
            <a:r>
              <a:rPr lang="hu-HU" sz="200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hu-HU" sz="2000">
                <a:solidFill>
                  <a:schemeClr val="accent6"/>
                </a:solidFill>
                <a:latin typeface="Trebuchet MS"/>
                <a:ea typeface="Trebuchet MS"/>
                <a:cs typeface="Trebuchet MS"/>
                <a:sym typeface="Trebuchet MS"/>
              </a:rPr>
              <a:t>commit </a:t>
            </a:r>
            <a:r>
              <a:rPr lang="hu-HU" sz="2000">
                <a:solidFill>
                  <a:srgbClr val="D4D4D4"/>
                </a:solidFill>
                <a:latin typeface="Trebuchet MS"/>
                <a:ea typeface="Trebuchet MS"/>
                <a:cs typeface="Trebuchet MS"/>
                <a:sym typeface="Trebuchet MS"/>
              </a:rPr>
              <a:t>-m “😎 epic feature”</a:t>
            </a:r>
            <a:endParaRPr sz="2000">
              <a:solidFill>
                <a:srgbClr val="D4D4D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8" name="Google Shape;568;g2b7e137abb6_0_170"/>
          <p:cNvSpPr txBox="1">
            <a:spLocks noGrp="1"/>
          </p:cNvSpPr>
          <p:nvPr>
            <p:ph type="body" idx="1"/>
          </p:nvPr>
        </p:nvSpPr>
        <p:spPr>
          <a:xfrm>
            <a:off x="3290300" y="4166425"/>
            <a:ext cx="2187300" cy="495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18"/>
              <a:buNone/>
            </a:pPr>
            <a:r>
              <a:rPr lang="hu-HU" sz="2200" b="0"/>
              <a:t>stage files</a:t>
            </a:r>
            <a:endParaRPr sz="2200" b="0"/>
          </a:p>
        </p:txBody>
      </p:sp>
      <p:sp>
        <p:nvSpPr>
          <p:cNvPr id="569" name="Google Shape;569;g2b7e137abb6_0_170"/>
          <p:cNvSpPr txBox="1">
            <a:spLocks noGrp="1"/>
          </p:cNvSpPr>
          <p:nvPr>
            <p:ph type="body" idx="1"/>
          </p:nvPr>
        </p:nvSpPr>
        <p:spPr>
          <a:xfrm>
            <a:off x="5876175" y="4166425"/>
            <a:ext cx="4400400" cy="495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18"/>
              <a:buNone/>
            </a:pPr>
            <a:r>
              <a:rPr lang="hu-HU" sz="2200" b="0"/>
              <a:t>add commit message</a:t>
            </a:r>
            <a:endParaRPr sz="2200" b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b7e137abb6_0_20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5902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pen Sans"/>
              <a:buNone/>
            </a:pPr>
            <a:r>
              <a:rPr lang="hu-HU" sz="4800"/>
              <a:t>Under the hood</a:t>
            </a:r>
            <a:endParaRPr/>
          </a:p>
        </p:txBody>
      </p:sp>
      <p:grpSp>
        <p:nvGrpSpPr>
          <p:cNvPr id="141" name="Google Shape;141;g2b7e137abb6_0_20"/>
          <p:cNvGrpSpPr/>
          <p:nvPr/>
        </p:nvGrpSpPr>
        <p:grpSpPr>
          <a:xfrm>
            <a:off x="976750" y="3429025"/>
            <a:ext cx="914400" cy="1267350"/>
            <a:chOff x="976750" y="3429025"/>
            <a:chExt cx="914400" cy="1267350"/>
          </a:xfrm>
        </p:grpSpPr>
        <p:sp>
          <p:nvSpPr>
            <p:cNvPr id="142" name="Google Shape;142;g2b7e137abb6_0_20"/>
            <p:cNvSpPr txBox="1"/>
            <p:nvPr/>
          </p:nvSpPr>
          <p:spPr>
            <a:xfrm>
              <a:off x="976750" y="4234675"/>
              <a:ext cx="854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client</a:t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143" name="Google Shape;143;g2b7e137abb6_0_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76750" y="3429025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" name="Google Shape;144;g2b7e137abb6_0_20"/>
          <p:cNvGrpSpPr/>
          <p:nvPr/>
        </p:nvGrpSpPr>
        <p:grpSpPr>
          <a:xfrm>
            <a:off x="848625" y="5298588"/>
            <a:ext cx="1111500" cy="1235425"/>
            <a:chOff x="848625" y="5298588"/>
            <a:chExt cx="1111500" cy="1235425"/>
          </a:xfrm>
        </p:grpSpPr>
        <p:pic>
          <p:nvPicPr>
            <p:cNvPr id="145" name="Google Shape;145;g2b7e137abb6_0_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7175" y="5298588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" name="Google Shape;146;g2b7e137abb6_0_20"/>
            <p:cNvSpPr txBox="1"/>
            <p:nvPr/>
          </p:nvSpPr>
          <p:spPr>
            <a:xfrm>
              <a:off x="848625" y="6072313"/>
              <a:ext cx="1111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website</a:t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47" name="Google Shape;147;g2b7e137abb6_0_20"/>
          <p:cNvGrpSpPr/>
          <p:nvPr/>
        </p:nvGrpSpPr>
        <p:grpSpPr>
          <a:xfrm>
            <a:off x="3071809" y="2136155"/>
            <a:ext cx="1435266" cy="952500"/>
            <a:chOff x="3071809" y="2136155"/>
            <a:chExt cx="1435266" cy="952500"/>
          </a:xfrm>
        </p:grpSpPr>
        <p:pic>
          <p:nvPicPr>
            <p:cNvPr id="148" name="Google Shape;148;g2b7e137abb6_0_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554575" y="2136155"/>
              <a:ext cx="952500" cy="952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g2b7e137abb6_0_20"/>
            <p:cNvSpPr txBox="1"/>
            <p:nvPr/>
          </p:nvSpPr>
          <p:spPr>
            <a:xfrm>
              <a:off x="3071809" y="2353063"/>
              <a:ext cx="594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url</a:t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50" name="Google Shape;150;g2b7e137abb6_0_20"/>
          <p:cNvGrpSpPr/>
          <p:nvPr/>
        </p:nvGrpSpPr>
        <p:grpSpPr>
          <a:xfrm>
            <a:off x="10300550" y="3401138"/>
            <a:ext cx="914400" cy="1317475"/>
            <a:chOff x="10300550" y="3401138"/>
            <a:chExt cx="914400" cy="1317475"/>
          </a:xfrm>
        </p:grpSpPr>
        <p:pic>
          <p:nvPicPr>
            <p:cNvPr id="151" name="Google Shape;151;g2b7e137abb6_0_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300550" y="3401138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g2b7e137abb6_0_20"/>
            <p:cNvSpPr txBox="1"/>
            <p:nvPr/>
          </p:nvSpPr>
          <p:spPr>
            <a:xfrm>
              <a:off x="10330400" y="4256913"/>
              <a:ext cx="854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server</a:t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53" name="Google Shape;153;g2b7e137abb6_0_20"/>
          <p:cNvGrpSpPr/>
          <p:nvPr/>
        </p:nvGrpSpPr>
        <p:grpSpPr>
          <a:xfrm>
            <a:off x="5615113" y="1834338"/>
            <a:ext cx="914400" cy="1594675"/>
            <a:chOff x="5615113" y="1834338"/>
            <a:chExt cx="914400" cy="1594675"/>
          </a:xfrm>
        </p:grpSpPr>
        <p:pic>
          <p:nvPicPr>
            <p:cNvPr id="154" name="Google Shape;154;g2b7e137abb6_0_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615113" y="1834338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g2b7e137abb6_0_20"/>
            <p:cNvSpPr txBox="1"/>
            <p:nvPr/>
          </p:nvSpPr>
          <p:spPr>
            <a:xfrm>
              <a:off x="5644963" y="2690113"/>
              <a:ext cx="8547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DNS server</a:t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56" name="Google Shape;156;g2b7e137abb6_0_20"/>
          <p:cNvSpPr/>
          <p:nvPr/>
        </p:nvSpPr>
        <p:spPr>
          <a:xfrm rot="5400000">
            <a:off x="1060425" y="4927725"/>
            <a:ext cx="687900" cy="2697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7" name="Google Shape;157;g2b7e137abb6_0_20"/>
          <p:cNvGrpSpPr/>
          <p:nvPr/>
        </p:nvGrpSpPr>
        <p:grpSpPr>
          <a:xfrm>
            <a:off x="7442375" y="2194775"/>
            <a:ext cx="1857250" cy="594900"/>
            <a:chOff x="7442375" y="2194775"/>
            <a:chExt cx="1857250" cy="594900"/>
          </a:xfrm>
        </p:grpSpPr>
        <p:pic>
          <p:nvPicPr>
            <p:cNvPr id="158" name="Google Shape;158;g2b7e137abb6_0_2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704725" y="2194775"/>
              <a:ext cx="594900" cy="594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" name="Google Shape;159;g2b7e137abb6_0_20"/>
            <p:cNvSpPr txBox="1"/>
            <p:nvPr/>
          </p:nvSpPr>
          <p:spPr>
            <a:xfrm>
              <a:off x="7442375" y="2309075"/>
              <a:ext cx="1424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IP address</a:t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60" name="Google Shape;160;g2b7e137abb6_0_20"/>
          <p:cNvGrpSpPr/>
          <p:nvPr/>
        </p:nvGrpSpPr>
        <p:grpSpPr>
          <a:xfrm>
            <a:off x="2329045" y="3401138"/>
            <a:ext cx="7533600" cy="461700"/>
            <a:chOff x="2329045" y="3401138"/>
            <a:chExt cx="7533600" cy="461700"/>
          </a:xfrm>
        </p:grpSpPr>
        <p:sp>
          <p:nvSpPr>
            <p:cNvPr id="161" name="Google Shape;161;g2b7e137abb6_0_20"/>
            <p:cNvSpPr/>
            <p:nvPr/>
          </p:nvSpPr>
          <p:spPr>
            <a:xfrm>
              <a:off x="2329045" y="3488575"/>
              <a:ext cx="7533600" cy="269700"/>
            </a:xfrm>
            <a:prstGeom prst="right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g2b7e137abb6_0_20"/>
            <p:cNvSpPr txBox="1"/>
            <p:nvPr/>
          </p:nvSpPr>
          <p:spPr>
            <a:xfrm>
              <a:off x="5383788" y="3401138"/>
              <a:ext cx="1424400" cy="4617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request</a:t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63" name="Google Shape;163;g2b7e137abb6_0_20"/>
          <p:cNvGrpSpPr/>
          <p:nvPr/>
        </p:nvGrpSpPr>
        <p:grpSpPr>
          <a:xfrm>
            <a:off x="2299333" y="4309375"/>
            <a:ext cx="7533600" cy="461700"/>
            <a:chOff x="2299333" y="4309375"/>
            <a:chExt cx="7533600" cy="461700"/>
          </a:xfrm>
        </p:grpSpPr>
        <p:sp>
          <p:nvSpPr>
            <p:cNvPr id="164" name="Google Shape;164;g2b7e137abb6_0_20"/>
            <p:cNvSpPr/>
            <p:nvPr/>
          </p:nvSpPr>
          <p:spPr>
            <a:xfrm flipH="1">
              <a:off x="2299333" y="4396813"/>
              <a:ext cx="7533600" cy="269700"/>
            </a:xfrm>
            <a:prstGeom prst="right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g2b7e137abb6_0_20"/>
            <p:cNvSpPr txBox="1"/>
            <p:nvPr/>
          </p:nvSpPr>
          <p:spPr>
            <a:xfrm>
              <a:off x="5354075" y="4309375"/>
              <a:ext cx="1424400" cy="4617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response</a:t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66" name="Google Shape;166;g2b7e137abb6_0_20"/>
          <p:cNvSpPr/>
          <p:nvPr/>
        </p:nvSpPr>
        <p:spPr>
          <a:xfrm rot="5400000" flipH="1">
            <a:off x="4352350" y="2212525"/>
            <a:ext cx="605100" cy="1836300"/>
          </a:xfrm>
          <a:prstGeom prst="bentUpArrow">
            <a:avLst>
              <a:gd name="adj1" fmla="val 26347"/>
              <a:gd name="adj2" fmla="val 25000"/>
              <a:gd name="adj3" fmla="val 25000"/>
            </a:avLst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g2b7e137abb6_0_20"/>
          <p:cNvSpPr/>
          <p:nvPr/>
        </p:nvSpPr>
        <p:spPr>
          <a:xfrm rot="10800000" flipH="1">
            <a:off x="6755425" y="2887675"/>
            <a:ext cx="1758300" cy="600900"/>
          </a:xfrm>
          <a:prstGeom prst="bentUpArrow">
            <a:avLst>
              <a:gd name="adj1" fmla="val 26347"/>
              <a:gd name="adj2" fmla="val 25000"/>
              <a:gd name="adj3" fmla="val 25000"/>
            </a:avLst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8" name="Google Shape;168;g2b7e137abb6_0_20"/>
          <p:cNvGrpSpPr/>
          <p:nvPr/>
        </p:nvGrpSpPr>
        <p:grpSpPr>
          <a:xfrm>
            <a:off x="5157075" y="5059650"/>
            <a:ext cx="1818075" cy="914400"/>
            <a:chOff x="5157075" y="5059650"/>
            <a:chExt cx="1818075" cy="914400"/>
          </a:xfrm>
        </p:grpSpPr>
        <p:pic>
          <p:nvPicPr>
            <p:cNvPr id="169" name="Google Shape;169;g2b7e137abb6_0_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157075" y="5059650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Google Shape;170;g2b7e137abb6_0_20"/>
            <p:cNvSpPr txBox="1"/>
            <p:nvPr/>
          </p:nvSpPr>
          <p:spPr>
            <a:xfrm>
              <a:off x="6144750" y="5147400"/>
              <a:ext cx="8304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2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http</a:t>
              </a:r>
              <a:endParaRPr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2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https</a:t>
              </a:r>
              <a:endParaRPr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b7e137abb6_0_186"/>
          <p:cNvSpPr txBox="1">
            <a:spLocks noGrp="1"/>
          </p:cNvSpPr>
          <p:nvPr>
            <p:ph type="title"/>
          </p:nvPr>
        </p:nvSpPr>
        <p:spPr>
          <a:xfrm>
            <a:off x="838199" y="-1"/>
            <a:ext cx="58869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Git</a:t>
            </a:r>
            <a:endParaRPr/>
          </a:p>
        </p:txBody>
      </p:sp>
      <p:sp>
        <p:nvSpPr>
          <p:cNvPr id="576" name="Google Shape;576;g2b7e137abb6_0_18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1029200" cy="1702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hu-HU" b="0"/>
              <a:t>szoftvert nem lineárisan fejlesztünk (több csapat, feature)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hu-HU" b="0"/>
              <a:t>Branch: lehetővé teszi az izolált fejlesztést</a:t>
            </a:r>
            <a:endParaRPr b="0"/>
          </a:p>
        </p:txBody>
      </p:sp>
      <p:pic>
        <p:nvPicPr>
          <p:cNvPr id="577" name="Google Shape;577;g2b7e137abb6_0_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6250" y="3143525"/>
            <a:ext cx="8819502" cy="3016225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g2b7e137abb6_0_186"/>
          <p:cNvSpPr/>
          <p:nvPr/>
        </p:nvSpPr>
        <p:spPr>
          <a:xfrm rot="-2701828">
            <a:off x="9442605" y="4401593"/>
            <a:ext cx="798041" cy="203222"/>
          </a:xfrm>
          <a:prstGeom prst="leftArrow">
            <a:avLst>
              <a:gd name="adj1" fmla="val 13438"/>
              <a:gd name="adj2" fmla="val 75235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g2b7e137abb6_0_186"/>
          <p:cNvSpPr txBox="1"/>
          <p:nvPr/>
        </p:nvSpPr>
        <p:spPr>
          <a:xfrm>
            <a:off x="10116850" y="3676000"/>
            <a:ext cx="1260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merge</a:t>
            </a:r>
            <a:endParaRPr sz="2800" b="1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b7e137abb6_0_203"/>
          <p:cNvSpPr txBox="1">
            <a:spLocks noGrp="1"/>
          </p:cNvSpPr>
          <p:nvPr>
            <p:ph type="title"/>
          </p:nvPr>
        </p:nvSpPr>
        <p:spPr>
          <a:xfrm>
            <a:off x="838199" y="-1"/>
            <a:ext cx="58869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GitHub</a:t>
            </a:r>
            <a:endParaRPr/>
          </a:p>
        </p:txBody>
      </p:sp>
      <p:pic>
        <p:nvPicPr>
          <p:cNvPr id="586" name="Google Shape;586;g2b7e137abb6_0_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6950" y="447550"/>
            <a:ext cx="1712350" cy="171235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g2b7e137abb6_0_20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1029200" cy="456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hu-HU" b="0"/>
              <a:t>web-based verziókövető platform</a:t>
            </a:r>
            <a:endParaRPr b="0"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hu-HU" b="0"/>
              <a:t>repo hosting</a:t>
            </a:r>
            <a:endParaRPr b="0"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hu-HU" b="0"/>
              <a:t>grafikus felületet biztosít</a:t>
            </a:r>
            <a:endParaRPr b="0"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hu-HU" b="0"/>
              <a:t>elősegíti a kollaborációt saját funkciókkal</a:t>
            </a:r>
            <a:endParaRPr b="0"/>
          </a:p>
          <a:p>
            <a:pPr marL="914400" lvl="1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hu-HU" b="0"/>
              <a:t>issue</a:t>
            </a:r>
            <a:endParaRPr b="0"/>
          </a:p>
          <a:p>
            <a:pPr marL="914400" lvl="1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hu-HU" b="0"/>
              <a:t>pull request</a:t>
            </a:r>
            <a:endParaRPr b="0"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hu-HU" b="0"/>
              <a:t>CI/CD: Github Actions</a:t>
            </a:r>
            <a:endParaRPr b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b762a797c2_1_6"/>
          <p:cNvSpPr txBox="1">
            <a:spLocks noGrp="1"/>
          </p:cNvSpPr>
          <p:nvPr>
            <p:ph type="title"/>
          </p:nvPr>
        </p:nvSpPr>
        <p:spPr>
          <a:xfrm>
            <a:off x="838199" y="-1"/>
            <a:ext cx="58869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GitHub workflow</a:t>
            </a:r>
            <a:endParaRPr/>
          </a:p>
        </p:txBody>
      </p:sp>
      <p:pic>
        <p:nvPicPr>
          <p:cNvPr id="594" name="Google Shape;594;g2b762a797c2_1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6950" y="447550"/>
            <a:ext cx="1712350" cy="171235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g2b762a797c2_1_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1029200" cy="394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hu-HU" b="0"/>
              <a:t>assign issue</a:t>
            </a:r>
            <a:endParaRPr b="0"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hu-HU" b="0"/>
              <a:t>pull repo</a:t>
            </a:r>
            <a:endParaRPr b="0"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hu-HU" b="0"/>
              <a:t>feature branch</a:t>
            </a:r>
            <a:endParaRPr b="0"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hu-HU" b="0"/>
              <a:t>code👨🏻‍💻, commit, (push), repeat</a:t>
            </a:r>
            <a:endParaRPr b="0"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hu-HU" b="0"/>
              <a:t>pull request (request review, resolve)</a:t>
            </a:r>
            <a:endParaRPr b="0"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hu-HU" b="0"/>
              <a:t>merge to main</a:t>
            </a:r>
            <a:endParaRPr b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0"/>
          <p:cNvSpPr txBox="1">
            <a:spLocks noGrp="1"/>
          </p:cNvSpPr>
          <p:nvPr>
            <p:ph type="title"/>
          </p:nvPr>
        </p:nvSpPr>
        <p:spPr>
          <a:xfrm>
            <a:off x="838199" y="-1"/>
            <a:ext cx="588679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</a:pPr>
            <a:r>
              <a:rPr lang="hu-HU"/>
              <a:t>Merre tovább?</a:t>
            </a:r>
            <a:endParaRPr/>
          </a:p>
        </p:txBody>
      </p:sp>
      <p:pic>
        <p:nvPicPr>
          <p:cNvPr id="601" name="Google Shape;601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870599" y="2551974"/>
            <a:ext cx="1530900" cy="1445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02" name="Google Shape;602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70600" y="4626350"/>
            <a:ext cx="4070700" cy="892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20" descr="fireship.io swa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25175" y="2038475"/>
            <a:ext cx="2116125" cy="215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0931" y="1858002"/>
            <a:ext cx="3552513" cy="2511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96550" y="4694498"/>
            <a:ext cx="1261275" cy="12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1"/>
          <p:cNvSpPr txBox="1">
            <a:spLocks noGrp="1"/>
          </p:cNvSpPr>
          <p:nvPr>
            <p:ph type="title"/>
          </p:nvPr>
        </p:nvSpPr>
        <p:spPr>
          <a:xfrm>
            <a:off x="838199" y="-1"/>
            <a:ext cx="588679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</a:pPr>
            <a:r>
              <a:rPr lang="hu-HU"/>
              <a:t>Források</a:t>
            </a:r>
            <a:endParaRPr/>
          </a:p>
        </p:txBody>
      </p:sp>
      <p:sp>
        <p:nvSpPr>
          <p:cNvPr id="611" name="Google Shape;611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67386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90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5A29"/>
              </a:buClr>
              <a:buSzPts val="2200"/>
              <a:buFont typeface="Open Sans"/>
              <a:buChar char="•"/>
            </a:pPr>
            <a:r>
              <a:rPr lang="hu-HU" sz="2200" b="0" u="sng">
                <a:solidFill>
                  <a:srgbClr val="F15A29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https://fireship.io/</a:t>
            </a:r>
            <a:endParaRPr sz="2200" b="0"/>
          </a:p>
          <a:p>
            <a:pPr marL="228600" lvl="0" indent="-190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5A29"/>
              </a:buClr>
              <a:buSzPts val="2200"/>
              <a:buFont typeface="Open Sans"/>
              <a:buChar char="•"/>
            </a:pPr>
            <a:r>
              <a:rPr lang="hu-HU" sz="2200" b="0" u="sng">
                <a:solidFill>
                  <a:srgbClr val="F15A29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</a:t>
            </a:r>
            <a:endParaRPr sz="2200" b="0"/>
          </a:p>
          <a:p>
            <a:pPr marL="228600" lvl="0" indent="-190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5A29"/>
              </a:buClr>
              <a:buSzPts val="2200"/>
              <a:buFont typeface="Open Sans"/>
              <a:buChar char="•"/>
            </a:pPr>
            <a:r>
              <a:rPr lang="hu-HU" sz="2200" b="0" u="sng">
                <a:solidFill>
                  <a:srgbClr val="F15A29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https://developer.mozilla.org/en-US/docs/Learn</a:t>
            </a:r>
            <a:endParaRPr b="0">
              <a:solidFill>
                <a:srgbClr val="F15A29"/>
              </a:solidFill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b="0">
              <a:solidFill>
                <a:srgbClr val="F15A29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205252" cy="6865454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22"/>
          <p:cNvSpPr txBox="1">
            <a:spLocks noGrp="1"/>
          </p:cNvSpPr>
          <p:nvPr>
            <p:ph type="ctrTitle"/>
          </p:nvPr>
        </p:nvSpPr>
        <p:spPr>
          <a:xfrm>
            <a:off x="1524000" y="2435168"/>
            <a:ext cx="9144000" cy="96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pen Sans"/>
              <a:buNone/>
            </a:pPr>
            <a:r>
              <a:rPr lang="hu-HU" b="1">
                <a:latin typeface="Open Sans"/>
                <a:ea typeface="Open Sans"/>
                <a:cs typeface="Open Sans"/>
                <a:sym typeface="Open Sans"/>
              </a:rPr>
              <a:t>Köszönjük a figyelmet! </a:t>
            </a:r>
            <a:endParaRPr/>
          </a:p>
        </p:txBody>
      </p:sp>
      <p:sp>
        <p:nvSpPr>
          <p:cNvPr id="619" name="Google Shape;619;p22"/>
          <p:cNvSpPr txBox="1">
            <a:spLocks noGrp="1"/>
          </p:cNvSpPr>
          <p:nvPr>
            <p:ph type="subTitle" idx="1"/>
          </p:nvPr>
        </p:nvSpPr>
        <p:spPr>
          <a:xfrm>
            <a:off x="1627665" y="3773563"/>
            <a:ext cx="9144000" cy="26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</a:pPr>
            <a:r>
              <a:rPr lang="hu-HU" sz="1779" b="1">
                <a:latin typeface="Open Sans"/>
                <a:ea typeface="Open Sans"/>
                <a:cs typeface="Open Sans"/>
                <a:sym typeface="Open Sans"/>
              </a:rPr>
              <a:t>NodeJS tanfolyam – 02.29 18:00 – 20:00 (IE220)</a:t>
            </a:r>
            <a:endParaRPr sz="1779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</a:pPr>
            <a:r>
              <a:rPr lang="hu-HU" sz="1779" b="1">
                <a:latin typeface="Open Sans"/>
                <a:ea typeface="Open Sans"/>
                <a:cs typeface="Open Sans"/>
                <a:sym typeface="Open Sans"/>
              </a:rPr>
              <a:t>React tanfolyam - 03.14 18:00 - 20:00 (SCH 103)</a:t>
            </a:r>
            <a:endParaRPr sz="1779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</a:pPr>
            <a:r>
              <a:rPr lang="hu-HU" sz="1779" b="1">
                <a:latin typeface="Open Sans"/>
                <a:ea typeface="Open Sans"/>
                <a:cs typeface="Open Sans"/>
                <a:sym typeface="Open Sans"/>
              </a:rPr>
              <a:t>Spring Boot – 03.13 18:00 – 20:00 (online)</a:t>
            </a:r>
            <a:endParaRPr sz="1779"/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</a:pPr>
            <a:endParaRPr sz="1779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</a:pPr>
            <a:r>
              <a:rPr lang="hu-HU" sz="1779" b="1">
                <a:latin typeface="Open Sans"/>
                <a:ea typeface="Open Sans"/>
                <a:cs typeface="Open Sans"/>
                <a:sym typeface="Open Sans"/>
              </a:rPr>
              <a:t>Várunk Titeket a gyűléseinken!</a:t>
            </a:r>
            <a:endParaRPr sz="1779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</a:pPr>
            <a:r>
              <a:rPr lang="hu-HU" sz="1779" b="1">
                <a:latin typeface="Open Sans"/>
                <a:ea typeface="Open Sans"/>
                <a:cs typeface="Open Sans"/>
                <a:sym typeface="Open Sans"/>
              </a:rPr>
              <a:t>Csütörtök 20:00 – Schönherz 1319</a:t>
            </a:r>
            <a:endParaRPr sz="1779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0" name="Google Shape;620;p22"/>
          <p:cNvSpPr txBox="1"/>
          <p:nvPr/>
        </p:nvSpPr>
        <p:spPr>
          <a:xfrm>
            <a:off x="9532125" y="6348682"/>
            <a:ext cx="1599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hu-HU" sz="1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Made with </a:t>
            </a:r>
            <a:r>
              <a:rPr lang="hu-HU"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❤</a:t>
            </a:r>
            <a:r>
              <a:rPr lang="hu-HU" sz="1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by</a:t>
            </a:r>
            <a:endParaRPr sz="1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1" name="Google Shape;621;p22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2" name="Google Shape;622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02514" y="5979231"/>
            <a:ext cx="914347" cy="646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4232CE6-0165-AACF-3041-C13023391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0" y="57094"/>
            <a:ext cx="2191649" cy="219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"/>
          <p:cNvSpPr txBox="1">
            <a:spLocks noGrp="1"/>
          </p:cNvSpPr>
          <p:nvPr>
            <p:ph type="title"/>
          </p:nvPr>
        </p:nvSpPr>
        <p:spPr>
          <a:xfrm>
            <a:off x="838199" y="-1"/>
            <a:ext cx="588679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</a:pPr>
            <a:r>
              <a:rPr lang="hu-HU" sz="3600"/>
              <a:t>Alapvető technológiák</a:t>
            </a:r>
            <a:endParaRPr sz="3600"/>
          </a:p>
        </p:txBody>
      </p:sp>
      <p:pic>
        <p:nvPicPr>
          <p:cNvPr id="177" name="Google Shape;177;p2" descr="CSS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6121" y="1741300"/>
            <a:ext cx="1299999" cy="1832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36200" y="1741300"/>
            <a:ext cx="1298290" cy="183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37750" y="1741300"/>
            <a:ext cx="1298298" cy="1832392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"/>
          <p:cNvSpPr txBox="1"/>
          <p:nvPr/>
        </p:nvSpPr>
        <p:spPr>
          <a:xfrm>
            <a:off x="501175" y="2380450"/>
            <a:ext cx="3206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Alapvető nyelvek</a:t>
            </a:r>
            <a:endParaRPr sz="2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" name="Google Shape;181;p2"/>
          <p:cNvSpPr txBox="1"/>
          <p:nvPr/>
        </p:nvSpPr>
        <p:spPr>
          <a:xfrm>
            <a:off x="501175" y="4777325"/>
            <a:ext cx="3206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Absztrakt technológiák</a:t>
            </a:r>
            <a:endParaRPr sz="2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2" name="Google Shape;182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2875" y="4401625"/>
            <a:ext cx="1770351" cy="108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25650" y="5147603"/>
            <a:ext cx="1298300" cy="1182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26376" y="4351923"/>
            <a:ext cx="1182300" cy="11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052200" y="5147597"/>
            <a:ext cx="1182300" cy="118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b762a797c2_0_34"/>
          <p:cNvSpPr txBox="1">
            <a:spLocks noGrp="1"/>
          </p:cNvSpPr>
          <p:nvPr>
            <p:ph type="title"/>
          </p:nvPr>
        </p:nvSpPr>
        <p:spPr>
          <a:xfrm>
            <a:off x="838199" y="-1"/>
            <a:ext cx="58869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</a:pPr>
            <a:r>
              <a:rPr lang="hu-HU" sz="3600"/>
              <a:t>HyperText Markup Language</a:t>
            </a:r>
            <a:endParaRPr sz="3600"/>
          </a:p>
        </p:txBody>
      </p:sp>
      <p:pic>
        <p:nvPicPr>
          <p:cNvPr id="192" name="Google Shape;192;g2b762a797c2_0_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1830" y="2160000"/>
            <a:ext cx="2548332" cy="3600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ba450a1145_0_0"/>
          <p:cNvSpPr txBox="1">
            <a:spLocks noGrp="1"/>
          </p:cNvSpPr>
          <p:nvPr>
            <p:ph type="title"/>
          </p:nvPr>
        </p:nvSpPr>
        <p:spPr>
          <a:xfrm>
            <a:off x="838199" y="-1"/>
            <a:ext cx="58869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Page element</a:t>
            </a:r>
            <a:endParaRPr/>
          </a:p>
        </p:txBody>
      </p:sp>
      <p:sp>
        <p:nvSpPr>
          <p:cNvPr id="199" name="Google Shape;199;g2ba450a1145_0_0"/>
          <p:cNvSpPr txBox="1"/>
          <p:nvPr/>
        </p:nvSpPr>
        <p:spPr>
          <a:xfrm>
            <a:off x="9144200" y="3429000"/>
            <a:ext cx="2583900" cy="7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☝️</a:t>
            </a:r>
            <a:r>
              <a:rPr lang="hu-HU" sz="2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closing tag</a:t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200" name="Google Shape;200;g2ba450a1145_0_0"/>
          <p:cNvSpPr txBox="1"/>
          <p:nvPr/>
        </p:nvSpPr>
        <p:spPr>
          <a:xfrm>
            <a:off x="229450" y="3429000"/>
            <a:ext cx="2818500" cy="7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opening tag☝️</a:t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201" name="Google Shape;201;g2ba450a1145_0_0"/>
          <p:cNvSpPr txBox="1"/>
          <p:nvPr/>
        </p:nvSpPr>
        <p:spPr>
          <a:xfrm>
            <a:off x="2630350" y="4242100"/>
            <a:ext cx="6624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👉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2" name="Google Shape;202;g2ba450a1145_0_0"/>
          <p:cNvCxnSpPr/>
          <p:nvPr/>
        </p:nvCxnSpPr>
        <p:spPr>
          <a:xfrm>
            <a:off x="2961550" y="3070400"/>
            <a:ext cx="0" cy="1325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03" name="Google Shape;203;g2ba450a1145_0_0"/>
          <p:cNvCxnSpPr/>
          <p:nvPr/>
        </p:nvCxnSpPr>
        <p:spPr>
          <a:xfrm>
            <a:off x="9021050" y="3070400"/>
            <a:ext cx="0" cy="1325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204" name="Google Shape;204;g2ba450a114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800" y="2714624"/>
            <a:ext cx="77724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2ba450a1145_0_0"/>
          <p:cNvSpPr txBox="1"/>
          <p:nvPr/>
        </p:nvSpPr>
        <p:spPr>
          <a:xfrm>
            <a:off x="8689850" y="4242100"/>
            <a:ext cx="6624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👈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2ba450a1145_0_0"/>
          <p:cNvSpPr txBox="1"/>
          <p:nvPr/>
        </p:nvSpPr>
        <p:spPr>
          <a:xfrm>
            <a:off x="4582050" y="4174900"/>
            <a:ext cx="2818500" cy="7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content</a:t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207" name="Google Shape;207;g2ba450a1145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3400" y="5689100"/>
            <a:ext cx="3445200" cy="4659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ba1e96bceb_0_197"/>
          <p:cNvSpPr txBox="1">
            <a:spLocks noGrp="1"/>
          </p:cNvSpPr>
          <p:nvPr>
            <p:ph type="title"/>
          </p:nvPr>
        </p:nvSpPr>
        <p:spPr>
          <a:xfrm>
            <a:off x="838199" y="-1"/>
            <a:ext cx="58869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Content</a:t>
            </a:r>
            <a:endParaRPr/>
          </a:p>
        </p:txBody>
      </p:sp>
      <p:pic>
        <p:nvPicPr>
          <p:cNvPr id="214" name="Google Shape;214;g2ba1e96bceb_0_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5475" y="1412150"/>
            <a:ext cx="366712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2ba1e96bceb_0_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0800" y="3471800"/>
            <a:ext cx="5962650" cy="2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2ba1e96bceb_0_197"/>
          <p:cNvSpPr txBox="1"/>
          <p:nvPr/>
        </p:nvSpPr>
        <p:spPr>
          <a:xfrm>
            <a:off x="8971300" y="2240825"/>
            <a:ext cx="2583900" cy="7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☝️</a:t>
            </a:r>
            <a:r>
              <a:rPr lang="hu-HU" sz="2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innerText</a:t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217" name="Google Shape;217;g2ba1e96bceb_0_197"/>
          <p:cNvSpPr txBox="1"/>
          <p:nvPr/>
        </p:nvSpPr>
        <p:spPr>
          <a:xfrm>
            <a:off x="7623450" y="4269500"/>
            <a:ext cx="2583900" cy="7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👈</a:t>
            </a:r>
            <a:r>
              <a:rPr lang="hu-HU" sz="2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innerHtml</a:t>
            </a:r>
            <a:endParaRPr sz="2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218" name="Google Shape;218;g2ba1e96bceb_0_1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1725" y="1621699"/>
            <a:ext cx="1238250" cy="4095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9" name="Google Shape;219;g2ba1e96bceb_0_1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5650" y="4291700"/>
            <a:ext cx="1343025" cy="723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é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1585</Words>
  <Application>Microsoft Office PowerPoint</Application>
  <PresentationFormat>Szélesvásznú</PresentationFormat>
  <Paragraphs>426</Paragraphs>
  <Slides>55</Slides>
  <Notes>55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55</vt:i4>
      </vt:variant>
    </vt:vector>
  </HeadingPairs>
  <TitlesOfParts>
    <vt:vector size="62" baseType="lpstr">
      <vt:lpstr>Calibri</vt:lpstr>
      <vt:lpstr>Trebuchet MS</vt:lpstr>
      <vt:lpstr>Open Sans</vt:lpstr>
      <vt:lpstr>Open Sans Medium</vt:lpstr>
      <vt:lpstr>Arial</vt:lpstr>
      <vt:lpstr>Consolas</vt:lpstr>
      <vt:lpstr>Office-téma</vt:lpstr>
      <vt:lpstr>Webes Szoftverfejlesztés Alapok</vt:lpstr>
      <vt:lpstr>Kir-Dev</vt:lpstr>
      <vt:lpstr>Projektjeink</vt:lpstr>
      <vt:lpstr>A web működése</vt:lpstr>
      <vt:lpstr>Under the hood</vt:lpstr>
      <vt:lpstr>Alapvető technológiák</vt:lpstr>
      <vt:lpstr>HyperText Markup Language</vt:lpstr>
      <vt:lpstr>Page element</vt:lpstr>
      <vt:lpstr>Content</vt:lpstr>
      <vt:lpstr>Attribútumok</vt:lpstr>
      <vt:lpstr>Log In form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Cascading Style Sheets</vt:lpstr>
      <vt:lpstr>Syntax</vt:lpstr>
      <vt:lpstr>Selectors</vt:lpstr>
      <vt:lpstr>Kombinációk</vt:lpstr>
      <vt:lpstr>CSS használata</vt:lpstr>
      <vt:lpstr>Hierarchia</vt:lpstr>
      <vt:lpstr>Box model</vt:lpstr>
      <vt:lpstr>Natural flow</vt:lpstr>
      <vt:lpstr>Positioning</vt:lpstr>
      <vt:lpstr>Let’s pimp our login!</vt:lpstr>
      <vt:lpstr>Flex layout</vt:lpstr>
      <vt:lpstr>Flexbox</vt:lpstr>
      <vt:lpstr>CSS Pseudo-</vt:lpstr>
      <vt:lpstr>CSS frameworks</vt:lpstr>
      <vt:lpstr>JavaScript</vt:lpstr>
      <vt:lpstr>JavaScript</vt:lpstr>
      <vt:lpstr>JavaScript</vt:lpstr>
      <vt:lpstr>JS alapok</vt:lpstr>
      <vt:lpstr>JS for the haters</vt:lpstr>
      <vt:lpstr>JS for the haters</vt:lpstr>
      <vt:lpstr>JS for the haters</vt:lpstr>
      <vt:lpstr>JS for the haters</vt:lpstr>
      <vt:lpstr>Sure bro</vt:lpstr>
      <vt:lpstr>JS beágyazása</vt:lpstr>
      <vt:lpstr>JS DOM manipuláció</vt:lpstr>
      <vt:lpstr>LogIn</vt:lpstr>
      <vt:lpstr>Verziókezelés</vt:lpstr>
      <vt:lpstr>Gitting started</vt:lpstr>
      <vt:lpstr>Git</vt:lpstr>
      <vt:lpstr>GitHub</vt:lpstr>
      <vt:lpstr>GitHub workflow</vt:lpstr>
      <vt:lpstr>Merre tovább?</vt:lpstr>
      <vt:lpstr>Források</vt:lpstr>
      <vt:lpstr>Köszönjük a figyelmet!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Webes Szoftverfejlesztés Alapok</dc:title>
  <dc:creator>Sepsi László</dc:creator>
  <cp:lastModifiedBy>Mate Mozsar</cp:lastModifiedBy>
  <cp:revision>2</cp:revision>
  <dcterms:created xsi:type="dcterms:W3CDTF">2022-02-16T13:46:08Z</dcterms:created>
  <dcterms:modified xsi:type="dcterms:W3CDTF">2024-02-22T17:02:15Z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0x010100AE7CEC598D66684089314E6FE3087335</vt:lpwstr>
  </property>
</Properties>
</file>